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2"/>
  </p:notesMasterIdLst>
  <p:sldIdLst>
    <p:sldId id="257" r:id="rId2"/>
    <p:sldId id="258" r:id="rId3"/>
    <p:sldId id="259" r:id="rId4"/>
    <p:sldId id="264" r:id="rId5"/>
    <p:sldId id="265" r:id="rId6"/>
    <p:sldId id="266" r:id="rId7"/>
    <p:sldId id="270" r:id="rId8"/>
    <p:sldId id="267" r:id="rId9"/>
    <p:sldId id="260" r:id="rId10"/>
    <p:sldId id="261" r:id="rId11"/>
    <p:sldId id="262" r:id="rId12"/>
    <p:sldId id="263" r:id="rId13"/>
    <p:sldId id="273" r:id="rId14"/>
    <p:sldId id="271" r:id="rId15"/>
    <p:sldId id="272" r:id="rId16"/>
    <p:sldId id="274" r:id="rId17"/>
    <p:sldId id="279" r:id="rId18"/>
    <p:sldId id="318" r:id="rId19"/>
    <p:sldId id="275" r:id="rId20"/>
    <p:sldId id="282" r:id="rId21"/>
    <p:sldId id="283" r:id="rId22"/>
    <p:sldId id="276" r:id="rId23"/>
    <p:sldId id="281" r:id="rId24"/>
    <p:sldId id="277" r:id="rId25"/>
    <p:sldId id="278" r:id="rId26"/>
    <p:sldId id="284" r:id="rId27"/>
    <p:sldId id="287" r:id="rId28"/>
    <p:sldId id="319" r:id="rId29"/>
    <p:sldId id="285" r:id="rId30"/>
    <p:sldId id="286" r:id="rId31"/>
    <p:sldId id="320" r:id="rId32"/>
    <p:sldId id="288" r:id="rId33"/>
    <p:sldId id="289" r:id="rId34"/>
    <p:sldId id="290" r:id="rId35"/>
    <p:sldId id="291" r:id="rId36"/>
    <p:sldId id="292" r:id="rId37"/>
    <p:sldId id="293" r:id="rId38"/>
    <p:sldId id="298" r:id="rId39"/>
    <p:sldId id="294" r:id="rId40"/>
    <p:sldId id="295" r:id="rId41"/>
    <p:sldId id="296" r:id="rId42"/>
    <p:sldId id="297" r:id="rId43"/>
    <p:sldId id="299" r:id="rId44"/>
    <p:sldId id="300" r:id="rId45"/>
    <p:sldId id="301" r:id="rId46"/>
    <p:sldId id="302" r:id="rId47"/>
    <p:sldId id="303" r:id="rId48"/>
    <p:sldId id="304" r:id="rId49"/>
    <p:sldId id="316" r:id="rId50"/>
    <p:sldId id="305" r:id="rId51"/>
    <p:sldId id="315" r:id="rId52"/>
    <p:sldId id="317" r:id="rId53"/>
    <p:sldId id="306" r:id="rId54"/>
    <p:sldId id="310" r:id="rId55"/>
    <p:sldId id="307" r:id="rId56"/>
    <p:sldId id="308" r:id="rId57"/>
    <p:sldId id="321" r:id="rId58"/>
    <p:sldId id="309" r:id="rId59"/>
    <p:sldId id="311" r:id="rId60"/>
    <p:sldId id="312" r:id="rId6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4" d="100"/>
          <a:sy n="104" d="100"/>
        </p:scale>
        <p:origin x="-1182" y="-84"/>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2D5F7E8-D388-47C2-B24B-7AD726E2EDD5}" type="datetimeFigureOut">
              <a:rPr lang="en-US" smtClean="0"/>
              <a:pPr/>
              <a:t>11/16/2013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EACB757-8059-4863-B19A-46D406290CB6}" type="slidenum">
              <a:rPr lang="en-US" smtClean="0"/>
              <a:pPr/>
              <a:t>‹#›</a:t>
            </a:fld>
            <a:endParaRPr lang="en-US"/>
          </a:p>
        </p:txBody>
      </p:sp>
    </p:spTree>
    <p:extLst>
      <p:ext uri="{BB962C8B-B14F-4D97-AF65-F5344CB8AC3E}">
        <p14:creationId xmlns:p14="http://schemas.microsoft.com/office/powerpoint/2010/main" xmlns="" val="8161029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Text Box 1"/>
          <p:cNvSpPr txBox="1">
            <a:spLocks noChangeArrowheads="1"/>
          </p:cNvSpPr>
          <p:nvPr/>
        </p:nvSpPr>
        <p:spPr bwMode="auto">
          <a:xfrm>
            <a:off x="1400736" y="914977"/>
            <a:ext cx="4055129" cy="3134591"/>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lIns="82058" tIns="41029" rIns="82058" bIns="41029" anchor="ctr"/>
          <a:lstStyle/>
          <a:p>
            <a:endParaRPr lang="en-US"/>
          </a:p>
        </p:txBody>
      </p:sp>
      <p:sp>
        <p:nvSpPr>
          <p:cNvPr id="4098" name="Text Box 2"/>
          <p:cNvSpPr txBox="1">
            <a:spLocks noGrp="1" noChangeArrowheads="1"/>
          </p:cNvSpPr>
          <p:nvPr>
            <p:ph type="body"/>
          </p:nvPr>
        </p:nvSpPr>
        <p:spPr bwMode="auto">
          <a:xfrm>
            <a:off x="1046350" y="4352637"/>
            <a:ext cx="4770904" cy="3478068"/>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0" tIns="0" rIns="0" bIns="0"/>
          <a:lstStyle/>
          <a:p>
            <a:pPr marL="76930" indent="-76930">
              <a:lnSpc>
                <a:spcPct val="93000"/>
              </a:lnSpc>
              <a:spcBef>
                <a:spcPct val="0"/>
              </a:spcBef>
              <a:buSzPct val="45000"/>
              <a:tabLst>
                <a:tab pos="649628" algn="l"/>
                <a:tab pos="1299256" algn="l"/>
                <a:tab pos="1948884" algn="l"/>
                <a:tab pos="2598511" algn="l"/>
                <a:tab pos="3248139" algn="l"/>
                <a:tab pos="3897767" algn="l"/>
                <a:tab pos="4547395" algn="l"/>
              </a:tabLst>
            </a:pPr>
            <a:r>
              <a:rPr lang="en-GB" altLang="en-US">
                <a:latin typeface="Arial" charset="0"/>
                <a:ea typeface="msgothic" charset="0"/>
                <a:cs typeface="msgothic" charset="0"/>
              </a:rPr>
              <a:t>A correlation-based network connecting genes with similar genetic interaction profiles. Genetic profile similarities were measured for all gene pairs by computing Pearson correlation coefficients (PCCs) from the complete genetic interaction matrix. Gene pairs whose profile similarity exceeded a PCC &gt; 0.2 threshold were connected in the network and laid out using an edge-weighted, spring-embedded, network layout algorithm (</a:t>
            </a:r>
            <a:r>
              <a:rPr lang="en-GB" altLang="en-US" i="1">
                <a:latin typeface="Arial" charset="0"/>
                <a:ea typeface="msgothic" charset="0"/>
                <a:cs typeface="msgothic" charset="0"/>
              </a:rPr>
              <a:t>7</a:t>
            </a:r>
            <a:r>
              <a:rPr lang="en-GB" altLang="en-US">
                <a:latin typeface="Arial" charset="0"/>
                <a:ea typeface="msgothic" charset="0"/>
                <a:cs typeface="msgothic" charset="0"/>
              </a:rPr>
              <a:t>, </a:t>
            </a:r>
            <a:r>
              <a:rPr lang="en-GB" altLang="en-US" i="1">
                <a:latin typeface="Arial" charset="0"/>
                <a:ea typeface="msgothic" charset="0"/>
                <a:cs typeface="msgothic" charset="0"/>
              </a:rPr>
              <a:t>8</a:t>
            </a:r>
            <a:r>
              <a:rPr lang="en-GB" altLang="en-US">
                <a:latin typeface="Arial" charset="0"/>
                <a:ea typeface="msgothic" charset="0"/>
                <a:cs typeface="msgothic" charset="0"/>
              </a:rPr>
              <a:t>). Genes sharing similar patterns of genetic interactions are proximal to each other; less-similar genes are positioned farther apart. Colored regions indicate sets of genes enriched for GO biological processes summarized by the indicated terms.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Text Box 1"/>
          <p:cNvSpPr txBox="1">
            <a:spLocks noChangeArrowheads="1"/>
          </p:cNvSpPr>
          <p:nvPr/>
        </p:nvSpPr>
        <p:spPr bwMode="auto">
          <a:xfrm>
            <a:off x="1400736" y="914977"/>
            <a:ext cx="4055129" cy="3134591"/>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lIns="82058" tIns="41029" rIns="82058" bIns="41029" anchor="ctr"/>
          <a:lstStyle/>
          <a:p>
            <a:endParaRPr lang="en-US"/>
          </a:p>
        </p:txBody>
      </p:sp>
      <p:sp>
        <p:nvSpPr>
          <p:cNvPr id="4098" name="Text Box 2"/>
          <p:cNvSpPr txBox="1">
            <a:spLocks noGrp="1" noChangeArrowheads="1"/>
          </p:cNvSpPr>
          <p:nvPr>
            <p:ph type="body"/>
          </p:nvPr>
        </p:nvSpPr>
        <p:spPr bwMode="auto">
          <a:xfrm>
            <a:off x="1046350" y="4352637"/>
            <a:ext cx="4770904" cy="3478068"/>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0" tIns="0" rIns="0" bIns="0"/>
          <a:lstStyle/>
          <a:p>
            <a:pPr marL="76930" indent="-76930">
              <a:lnSpc>
                <a:spcPct val="93000"/>
              </a:lnSpc>
              <a:spcBef>
                <a:spcPct val="0"/>
              </a:spcBef>
              <a:buSzPct val="45000"/>
              <a:tabLst>
                <a:tab pos="649628" algn="l"/>
                <a:tab pos="1299256" algn="l"/>
                <a:tab pos="1948884" algn="l"/>
                <a:tab pos="2598511" algn="l"/>
                <a:tab pos="3248139" algn="l"/>
                <a:tab pos="3897767" algn="l"/>
                <a:tab pos="4547395" algn="l"/>
              </a:tabLst>
            </a:pPr>
            <a:r>
              <a:rPr lang="en-GB" altLang="en-US">
                <a:latin typeface="Arial" charset="0"/>
                <a:ea typeface="msgothic" charset="0"/>
                <a:cs typeface="msgothic" charset="0"/>
              </a:rPr>
              <a:t>A correlation-based network connecting genes with similar genetic interaction profiles. Genetic profile similarities were measured for all gene pairs by computing Pearson correlation coefficients (PCCs) from the complete genetic interaction matrix. Gene pairs whose profile similarity exceeded a PCC &gt; 0.2 threshold were connected in the network and laid out using an edge-weighted, spring-embedded, network layout algorithm (</a:t>
            </a:r>
            <a:r>
              <a:rPr lang="en-GB" altLang="en-US" i="1">
                <a:latin typeface="Arial" charset="0"/>
                <a:ea typeface="msgothic" charset="0"/>
                <a:cs typeface="msgothic" charset="0"/>
              </a:rPr>
              <a:t>7</a:t>
            </a:r>
            <a:r>
              <a:rPr lang="en-GB" altLang="en-US">
                <a:latin typeface="Arial" charset="0"/>
                <a:ea typeface="msgothic" charset="0"/>
                <a:cs typeface="msgothic" charset="0"/>
              </a:rPr>
              <a:t>, </a:t>
            </a:r>
            <a:r>
              <a:rPr lang="en-GB" altLang="en-US" i="1">
                <a:latin typeface="Arial" charset="0"/>
                <a:ea typeface="msgothic" charset="0"/>
                <a:cs typeface="msgothic" charset="0"/>
              </a:rPr>
              <a:t>8</a:t>
            </a:r>
            <a:r>
              <a:rPr lang="en-GB" altLang="en-US">
                <a:latin typeface="Arial" charset="0"/>
                <a:ea typeface="msgothic" charset="0"/>
                <a:cs typeface="msgothic" charset="0"/>
              </a:rPr>
              <a:t>). Genes sharing similar patterns of genetic interactions are proximal to each other; less-similar genes are positioned farther apart. Colored regions indicate sets of genes enriched for GO biological processes summarized by the indicated terms.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DE3BE75-65B3-4B32-B9A4-5D48ACE98394}" type="datetimeFigureOut">
              <a:rPr lang="en-US" smtClean="0">
                <a:solidFill>
                  <a:prstClr val="black">
                    <a:tint val="75000"/>
                  </a:prstClr>
                </a:solidFill>
              </a:rPr>
              <a:pPr/>
              <a:t>11/16/2013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790FFDE-3D11-4B22-A541-8E5788CE95D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31402375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DE3BE75-65B3-4B32-B9A4-5D48ACE98394}" type="datetimeFigureOut">
              <a:rPr lang="en-US" smtClean="0">
                <a:solidFill>
                  <a:prstClr val="black">
                    <a:tint val="75000"/>
                  </a:prstClr>
                </a:solidFill>
              </a:rPr>
              <a:pPr/>
              <a:t>11/16/2013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790FFDE-3D11-4B22-A541-8E5788CE95D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9332660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DE3BE75-65B3-4B32-B9A4-5D48ACE98394}" type="datetimeFigureOut">
              <a:rPr lang="en-US" smtClean="0">
                <a:solidFill>
                  <a:prstClr val="black">
                    <a:tint val="75000"/>
                  </a:prstClr>
                </a:solidFill>
              </a:rPr>
              <a:pPr/>
              <a:t>11/16/2013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790FFDE-3D11-4B22-A541-8E5788CE95D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38347188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DE3BE75-65B3-4B32-B9A4-5D48ACE98394}" type="datetimeFigureOut">
              <a:rPr lang="en-US" smtClean="0">
                <a:solidFill>
                  <a:prstClr val="black">
                    <a:tint val="75000"/>
                  </a:prstClr>
                </a:solidFill>
              </a:rPr>
              <a:pPr/>
              <a:t>11/16/2013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790FFDE-3D11-4B22-A541-8E5788CE95D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37855069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DE3BE75-65B3-4B32-B9A4-5D48ACE98394}" type="datetimeFigureOut">
              <a:rPr lang="en-US" smtClean="0">
                <a:solidFill>
                  <a:prstClr val="black">
                    <a:tint val="75000"/>
                  </a:prstClr>
                </a:solidFill>
              </a:rPr>
              <a:pPr/>
              <a:t>11/16/2013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790FFDE-3D11-4B22-A541-8E5788CE95D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37029226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DE3BE75-65B3-4B32-B9A4-5D48ACE98394}" type="datetimeFigureOut">
              <a:rPr lang="en-US" smtClean="0">
                <a:solidFill>
                  <a:prstClr val="black">
                    <a:tint val="75000"/>
                  </a:prstClr>
                </a:solidFill>
              </a:rPr>
              <a:pPr/>
              <a:t>11/16/2013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790FFDE-3D11-4B22-A541-8E5788CE95D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15562505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DE3BE75-65B3-4B32-B9A4-5D48ACE98394}" type="datetimeFigureOut">
              <a:rPr lang="en-US" smtClean="0">
                <a:solidFill>
                  <a:prstClr val="black">
                    <a:tint val="75000"/>
                  </a:prstClr>
                </a:solidFill>
              </a:rPr>
              <a:pPr/>
              <a:t>11/16/2013</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B790FFDE-3D11-4B22-A541-8E5788CE95D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27321367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DE3BE75-65B3-4B32-B9A4-5D48ACE98394}" type="datetimeFigureOut">
              <a:rPr lang="en-US" smtClean="0">
                <a:solidFill>
                  <a:prstClr val="black">
                    <a:tint val="75000"/>
                  </a:prstClr>
                </a:solidFill>
              </a:rPr>
              <a:pPr/>
              <a:t>11/16/2013</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B790FFDE-3D11-4B22-A541-8E5788CE95D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28310511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E3BE75-65B3-4B32-B9A4-5D48ACE98394}" type="datetimeFigureOut">
              <a:rPr lang="en-US" smtClean="0">
                <a:solidFill>
                  <a:prstClr val="black">
                    <a:tint val="75000"/>
                  </a:prstClr>
                </a:solidFill>
              </a:rPr>
              <a:pPr/>
              <a:t>11/16/2013</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B790FFDE-3D11-4B22-A541-8E5788CE95D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33134267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E3BE75-65B3-4B32-B9A4-5D48ACE98394}" type="datetimeFigureOut">
              <a:rPr lang="en-US" smtClean="0">
                <a:solidFill>
                  <a:prstClr val="black">
                    <a:tint val="75000"/>
                  </a:prstClr>
                </a:solidFill>
              </a:rPr>
              <a:pPr/>
              <a:t>11/16/2013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790FFDE-3D11-4B22-A541-8E5788CE95D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4943967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E3BE75-65B3-4B32-B9A4-5D48ACE98394}" type="datetimeFigureOut">
              <a:rPr lang="en-US" smtClean="0">
                <a:solidFill>
                  <a:prstClr val="black">
                    <a:tint val="75000"/>
                  </a:prstClr>
                </a:solidFill>
              </a:rPr>
              <a:pPr/>
              <a:t>11/16/2013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790FFDE-3D11-4B22-A541-8E5788CE95D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3489337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tx1"/>
            </a:gs>
            <a:gs pos="100000">
              <a:srgbClr val="00007F"/>
            </a:gs>
          </a:gsLst>
          <a:lin ang="189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E3BE75-65B3-4B32-B9A4-5D48ACE98394}" type="datetimeFigureOut">
              <a:rPr lang="en-US" smtClean="0">
                <a:solidFill>
                  <a:prstClr val="black">
                    <a:tint val="75000"/>
                  </a:prstClr>
                </a:solidFill>
              </a:rPr>
              <a:pPr/>
              <a:t>11/16/2013</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90FFDE-3D11-4B22-A541-8E5788CE95D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17567113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1554162"/>
          </a:xfrm>
        </p:spPr>
        <p:txBody>
          <a:bodyPr>
            <a:normAutofit/>
          </a:bodyPr>
          <a:lstStyle/>
          <a:p>
            <a:r>
              <a:rPr lang="en-US" sz="4000" b="1" dirty="0">
                <a:solidFill>
                  <a:srgbClr val="FFC000"/>
                </a:solidFill>
              </a:rPr>
              <a:t>THE SCIENCE OF SIN AND </a:t>
            </a:r>
            <a:r>
              <a:rPr lang="en-US" sz="4000" b="1" dirty="0" smtClean="0">
                <a:solidFill>
                  <a:srgbClr val="FFC000"/>
                </a:solidFill>
              </a:rPr>
              <a:t>SALVATION</a:t>
            </a:r>
            <a:endParaRPr lang="en-US" sz="4000" dirty="0"/>
          </a:p>
        </p:txBody>
      </p:sp>
      <p:sp>
        <p:nvSpPr>
          <p:cNvPr id="3" name="Content Placeholder 2"/>
          <p:cNvSpPr>
            <a:spLocks noGrp="1"/>
          </p:cNvSpPr>
          <p:nvPr>
            <p:ph idx="1"/>
          </p:nvPr>
        </p:nvSpPr>
        <p:spPr>
          <a:xfrm>
            <a:off x="457200" y="2133600"/>
            <a:ext cx="8229600" cy="3992563"/>
          </a:xfrm>
        </p:spPr>
        <p:txBody>
          <a:bodyPr/>
          <a:lstStyle/>
          <a:p>
            <a:pPr marL="0" indent="0" algn="ctr">
              <a:buNone/>
            </a:pPr>
            <a:r>
              <a:rPr lang="en-US" b="1" dirty="0">
                <a:solidFill>
                  <a:srgbClr val="FFC000"/>
                </a:solidFill>
              </a:rPr>
              <a:t>ROBERT MELASHENKO MD</a:t>
            </a:r>
            <a:endParaRPr lang="en-US" dirty="0">
              <a:solidFill>
                <a:srgbClr val="FFC000"/>
              </a:solidFill>
            </a:endParaRPr>
          </a:p>
          <a:p>
            <a:endParaRPr lang="en-US" dirty="0" smtClean="0"/>
          </a:p>
          <a:p>
            <a:endParaRPr lang="en-US" dirty="0"/>
          </a:p>
          <a:p>
            <a:endParaRPr lang="en-US" dirty="0" smtClean="0"/>
          </a:p>
          <a:p>
            <a:pPr marL="0" indent="0" algn="ctr">
              <a:buNone/>
            </a:pPr>
            <a:r>
              <a:rPr lang="en-US" sz="2400" b="1" dirty="0">
                <a:solidFill>
                  <a:srgbClr val="FFFF00"/>
                </a:solidFill>
              </a:rPr>
              <a:t>Copyright Robert </a:t>
            </a:r>
            <a:r>
              <a:rPr lang="en-US" sz="2400" b="1" dirty="0" err="1" smtClean="0">
                <a:solidFill>
                  <a:srgbClr val="FFFF00"/>
                </a:solidFill>
              </a:rPr>
              <a:t>Melashenko</a:t>
            </a:r>
            <a:r>
              <a:rPr lang="en-US" sz="2400" b="1" dirty="0" smtClean="0">
                <a:solidFill>
                  <a:srgbClr val="FFFF00"/>
                </a:solidFill>
              </a:rPr>
              <a:t> 2013</a:t>
            </a:r>
          </a:p>
          <a:p>
            <a:pPr marL="0" indent="0" algn="ctr">
              <a:buNone/>
            </a:pPr>
            <a:r>
              <a:rPr lang="en-US" sz="2400" b="1" dirty="0">
                <a:solidFill>
                  <a:srgbClr val="FFFF00"/>
                </a:solidFill>
              </a:rPr>
              <a:t>All Rights Reserved</a:t>
            </a:r>
            <a:endParaRPr lang="en-US" sz="2400" dirty="0">
              <a:solidFill>
                <a:srgbClr val="FFFF00"/>
              </a:solidFill>
            </a:endParaRPr>
          </a:p>
          <a:p>
            <a:pPr marL="0" indent="0" algn="ctr">
              <a:buNone/>
            </a:pPr>
            <a:endParaRPr lang="en-US" sz="2400" dirty="0">
              <a:solidFill>
                <a:srgbClr val="FFFF00"/>
              </a:solidFill>
            </a:endParaRPr>
          </a:p>
        </p:txBody>
      </p:sp>
    </p:spTree>
    <p:extLst>
      <p:ext uri="{BB962C8B-B14F-4D97-AF65-F5344CB8AC3E}">
        <p14:creationId xmlns:p14="http://schemas.microsoft.com/office/powerpoint/2010/main" xmlns="" val="24404121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1162"/>
          </a:xfrm>
        </p:spPr>
        <p:txBody>
          <a:bodyPr>
            <a:normAutofit fontScale="90000"/>
          </a:bodyPr>
          <a:lstStyle/>
          <a:p>
            <a:endParaRPr lang="en-US" dirty="0"/>
          </a:p>
        </p:txBody>
      </p:sp>
      <p:sp>
        <p:nvSpPr>
          <p:cNvPr id="3" name="Content Placeholder 2"/>
          <p:cNvSpPr>
            <a:spLocks noGrp="1"/>
          </p:cNvSpPr>
          <p:nvPr>
            <p:ph idx="1"/>
          </p:nvPr>
        </p:nvSpPr>
        <p:spPr>
          <a:xfrm>
            <a:off x="457200" y="762000"/>
            <a:ext cx="8229600" cy="5562600"/>
          </a:xfrm>
        </p:spPr>
        <p:txBody>
          <a:bodyPr>
            <a:normAutofit/>
          </a:bodyPr>
          <a:lstStyle/>
          <a:p>
            <a:pPr marL="0" indent="0">
              <a:buNone/>
            </a:pPr>
            <a:r>
              <a:rPr lang="en-US" sz="2400" dirty="0">
                <a:solidFill>
                  <a:srgbClr val="FFFF00"/>
                </a:solidFill>
              </a:rPr>
              <a:t>But he was wounded for our transgressions, he was bruised for our iniquities: the chastisement of our peace was on him; </a:t>
            </a:r>
            <a:r>
              <a:rPr lang="en-US" sz="2400" u="sng" dirty="0">
                <a:solidFill>
                  <a:srgbClr val="FFFF00"/>
                </a:solidFill>
              </a:rPr>
              <a:t>and with his stripes we are </a:t>
            </a:r>
            <a:r>
              <a:rPr lang="en-US" sz="2400" u="sng" dirty="0" smtClean="0">
                <a:solidFill>
                  <a:srgbClr val="FFFF00"/>
                </a:solidFill>
              </a:rPr>
              <a:t>healed</a:t>
            </a:r>
            <a:r>
              <a:rPr lang="en-US" sz="2400" dirty="0" smtClean="0">
                <a:solidFill>
                  <a:srgbClr val="FFFF00"/>
                </a:solidFill>
              </a:rPr>
              <a:t>.</a:t>
            </a:r>
            <a:endParaRPr lang="en-US" sz="2400" dirty="0">
              <a:solidFill>
                <a:srgbClr val="FFFF00"/>
              </a:solidFill>
            </a:endParaRPr>
          </a:p>
          <a:p>
            <a:pPr marL="0" indent="0">
              <a:buNone/>
            </a:pPr>
            <a:r>
              <a:rPr lang="en-US" sz="2400" dirty="0" smtClean="0">
                <a:solidFill>
                  <a:srgbClr val="92D050"/>
                </a:solidFill>
              </a:rPr>
              <a:t>						(</a:t>
            </a:r>
            <a:r>
              <a:rPr lang="en-US" sz="2400" dirty="0">
                <a:solidFill>
                  <a:srgbClr val="92D050"/>
                </a:solidFill>
              </a:rPr>
              <a:t>Isaiah 53:5 AKJV</a:t>
            </a:r>
            <a:r>
              <a:rPr lang="en-US" sz="2400" dirty="0" smtClean="0">
                <a:solidFill>
                  <a:srgbClr val="92D050"/>
                </a:solidFill>
              </a:rPr>
              <a:t>)</a:t>
            </a:r>
          </a:p>
          <a:p>
            <a:pPr marL="0" indent="0">
              <a:buNone/>
            </a:pPr>
            <a:endParaRPr lang="en-US" sz="2400" dirty="0">
              <a:solidFill>
                <a:srgbClr val="92D050"/>
              </a:solidFill>
            </a:endParaRPr>
          </a:p>
          <a:p>
            <a:pPr marL="0" indent="0">
              <a:buNone/>
            </a:pPr>
            <a:r>
              <a:rPr lang="en-US" sz="2400" dirty="0">
                <a:solidFill>
                  <a:srgbClr val="FFFF00"/>
                </a:solidFill>
              </a:rPr>
              <a:t>He shall see of the travail of his soul, and shall be satisfied: </a:t>
            </a:r>
            <a:r>
              <a:rPr lang="en-US" sz="2400" u="sng" dirty="0">
                <a:solidFill>
                  <a:srgbClr val="FFFF00"/>
                </a:solidFill>
              </a:rPr>
              <a:t>by his knowledge shall my righteous servant justify many; for he shall bear their </a:t>
            </a:r>
            <a:r>
              <a:rPr lang="en-US" sz="2400" u="sng" dirty="0" smtClean="0">
                <a:solidFill>
                  <a:srgbClr val="FFFF00"/>
                </a:solidFill>
              </a:rPr>
              <a:t>iniquities</a:t>
            </a:r>
            <a:r>
              <a:rPr lang="en-US" sz="2400" dirty="0" smtClean="0">
                <a:solidFill>
                  <a:srgbClr val="FFFF00"/>
                </a:solidFill>
              </a:rPr>
              <a:t>.  Therefore </a:t>
            </a:r>
            <a:r>
              <a:rPr lang="en-US" sz="2400" dirty="0">
                <a:solidFill>
                  <a:srgbClr val="FFFF00"/>
                </a:solidFill>
              </a:rPr>
              <a:t>will I divide him a portion with the great, and he shall divide the spoil with the strong; because he has poured out his soul to death: and he was numbered with the transgressors; and </a:t>
            </a:r>
            <a:r>
              <a:rPr lang="en-US" sz="2400" u="sng" dirty="0">
                <a:solidFill>
                  <a:srgbClr val="FFFF00"/>
                </a:solidFill>
              </a:rPr>
              <a:t>he bore the sin </a:t>
            </a:r>
            <a:r>
              <a:rPr lang="en-US" sz="2400" u="sng" dirty="0" smtClean="0">
                <a:solidFill>
                  <a:srgbClr val="FFFF00"/>
                </a:solidFill>
              </a:rPr>
              <a:t>(penalty) of </a:t>
            </a:r>
            <a:r>
              <a:rPr lang="en-US" sz="2400" u="sng" dirty="0">
                <a:solidFill>
                  <a:srgbClr val="FFFF00"/>
                </a:solidFill>
              </a:rPr>
              <a:t>many, and made intercession (hit the mark) for the transgressors</a:t>
            </a:r>
            <a:r>
              <a:rPr lang="en-US" sz="2400" dirty="0" smtClean="0">
                <a:solidFill>
                  <a:srgbClr val="FFFF00"/>
                </a:solidFill>
              </a:rPr>
              <a:t>.</a:t>
            </a:r>
            <a:endParaRPr lang="en-US" sz="2400" dirty="0">
              <a:solidFill>
                <a:srgbClr val="FFFF00"/>
              </a:solidFill>
            </a:endParaRPr>
          </a:p>
          <a:p>
            <a:pPr marL="0" indent="0">
              <a:buNone/>
            </a:pPr>
            <a:r>
              <a:rPr lang="en-US" sz="2400" dirty="0" smtClean="0">
                <a:solidFill>
                  <a:srgbClr val="92D050"/>
                </a:solidFill>
              </a:rPr>
              <a:t>					(</a:t>
            </a:r>
            <a:r>
              <a:rPr lang="en-US" sz="2400" dirty="0">
                <a:solidFill>
                  <a:srgbClr val="92D050"/>
                </a:solidFill>
              </a:rPr>
              <a:t>Isaiah 53:11-12 AKJV)</a:t>
            </a:r>
          </a:p>
          <a:p>
            <a:pPr marL="0" indent="0">
              <a:buNone/>
            </a:pPr>
            <a:endParaRPr lang="en-US" sz="2400" dirty="0">
              <a:solidFill>
                <a:srgbClr val="92D050"/>
              </a:solidFill>
            </a:endParaRPr>
          </a:p>
          <a:p>
            <a:endParaRPr lang="en-US" sz="2400" dirty="0">
              <a:solidFill>
                <a:srgbClr val="FFFF00"/>
              </a:solidFill>
            </a:endParaRPr>
          </a:p>
        </p:txBody>
      </p:sp>
    </p:spTree>
    <p:extLst>
      <p:ext uri="{BB962C8B-B14F-4D97-AF65-F5344CB8AC3E}">
        <p14:creationId xmlns:p14="http://schemas.microsoft.com/office/powerpoint/2010/main" xmlns="" val="644014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solidFill>
                  <a:srgbClr val="FFC000"/>
                </a:solidFill>
              </a:rPr>
              <a:t>WHAT IS MEANT BY THE WORD “PERFECT</a:t>
            </a:r>
            <a:r>
              <a:rPr lang="en-US" sz="3200" b="1" dirty="0" smtClean="0">
                <a:solidFill>
                  <a:srgbClr val="FFC000"/>
                </a:solidFill>
              </a:rPr>
              <a:t>”?</a:t>
            </a:r>
            <a:endParaRPr lang="en-US" sz="3200" dirty="0"/>
          </a:p>
        </p:txBody>
      </p:sp>
      <p:sp>
        <p:nvSpPr>
          <p:cNvPr id="3" name="Content Placeholder 2"/>
          <p:cNvSpPr>
            <a:spLocks noGrp="1"/>
          </p:cNvSpPr>
          <p:nvPr>
            <p:ph idx="1"/>
          </p:nvPr>
        </p:nvSpPr>
        <p:spPr>
          <a:xfrm>
            <a:off x="457200" y="1905000"/>
            <a:ext cx="8229600" cy="4525963"/>
          </a:xfrm>
        </p:spPr>
        <p:txBody>
          <a:bodyPr>
            <a:normAutofit/>
          </a:bodyPr>
          <a:lstStyle/>
          <a:p>
            <a:pPr marL="0" indent="0">
              <a:buNone/>
            </a:pPr>
            <a:r>
              <a:rPr lang="en-US" sz="2400" dirty="0">
                <a:solidFill>
                  <a:srgbClr val="FFFF00"/>
                </a:solidFill>
              </a:rPr>
              <a:t>For it became him, for whom are all things, and by whom are all things, in bringing many sons to glory, </a:t>
            </a:r>
            <a:r>
              <a:rPr lang="en-US" sz="2400" u="sng" dirty="0">
                <a:solidFill>
                  <a:srgbClr val="FFFF00"/>
                </a:solidFill>
              </a:rPr>
              <a:t>to make the captain of their salvation perfect through sufferings</a:t>
            </a:r>
            <a:r>
              <a:rPr lang="en-US" sz="2400" dirty="0" smtClean="0">
                <a:solidFill>
                  <a:srgbClr val="FFFF00"/>
                </a:solidFill>
              </a:rPr>
              <a:t>.</a:t>
            </a:r>
            <a:endParaRPr lang="en-US" sz="2400" dirty="0">
              <a:solidFill>
                <a:srgbClr val="FFFF00"/>
              </a:solidFill>
            </a:endParaRPr>
          </a:p>
          <a:p>
            <a:pPr marL="0" indent="0">
              <a:buNone/>
            </a:pPr>
            <a:r>
              <a:rPr lang="en-US" sz="2400" dirty="0" smtClean="0">
                <a:solidFill>
                  <a:srgbClr val="92D050"/>
                </a:solidFill>
              </a:rPr>
              <a:t>						(</a:t>
            </a:r>
            <a:r>
              <a:rPr lang="en-US" sz="2400" dirty="0">
                <a:solidFill>
                  <a:srgbClr val="92D050"/>
                </a:solidFill>
              </a:rPr>
              <a:t>Hebrews 2:10 AKJV</a:t>
            </a:r>
            <a:r>
              <a:rPr lang="en-US" sz="2400" dirty="0" smtClean="0">
                <a:solidFill>
                  <a:srgbClr val="92D050"/>
                </a:solidFill>
              </a:rPr>
              <a:t>)</a:t>
            </a:r>
          </a:p>
          <a:p>
            <a:pPr marL="0" indent="0">
              <a:buNone/>
            </a:pPr>
            <a:endParaRPr lang="en-US" sz="2400" dirty="0">
              <a:solidFill>
                <a:srgbClr val="92D050"/>
              </a:solidFill>
            </a:endParaRPr>
          </a:p>
          <a:p>
            <a:pPr marL="0" indent="0">
              <a:buNone/>
            </a:pPr>
            <a:r>
              <a:rPr lang="en-US" sz="2400" u="sng" dirty="0">
                <a:solidFill>
                  <a:srgbClr val="FFFF00"/>
                </a:solidFill>
              </a:rPr>
              <a:t>Be you therefore perfect, even as your Father which is in heaven is perfect</a:t>
            </a:r>
            <a:r>
              <a:rPr lang="en-US" sz="2400" dirty="0" smtClean="0">
                <a:solidFill>
                  <a:srgbClr val="FFFF00"/>
                </a:solidFill>
              </a:rPr>
              <a:t>.</a:t>
            </a:r>
            <a:endParaRPr lang="en-US" sz="2400" dirty="0">
              <a:solidFill>
                <a:srgbClr val="FFFF00"/>
              </a:solidFill>
            </a:endParaRPr>
          </a:p>
          <a:p>
            <a:pPr marL="0" indent="0">
              <a:buNone/>
            </a:pPr>
            <a:r>
              <a:rPr lang="en-US" sz="2400" dirty="0" smtClean="0">
                <a:solidFill>
                  <a:srgbClr val="92D050"/>
                </a:solidFill>
              </a:rPr>
              <a:t>					(</a:t>
            </a:r>
            <a:r>
              <a:rPr lang="en-US" sz="2400" dirty="0">
                <a:solidFill>
                  <a:srgbClr val="92D050"/>
                </a:solidFill>
              </a:rPr>
              <a:t>Matthew 5:48 AKJV)</a:t>
            </a:r>
          </a:p>
          <a:p>
            <a:pPr marL="0" indent="0">
              <a:buNone/>
            </a:pPr>
            <a:endParaRPr lang="en-US" sz="2400" dirty="0">
              <a:solidFill>
                <a:srgbClr val="92D050"/>
              </a:solidFill>
            </a:endParaRPr>
          </a:p>
          <a:p>
            <a:endParaRPr lang="en-US" sz="2400" dirty="0">
              <a:solidFill>
                <a:srgbClr val="FFFF00"/>
              </a:solidFill>
            </a:endParaRPr>
          </a:p>
        </p:txBody>
      </p:sp>
    </p:spTree>
    <p:extLst>
      <p:ext uri="{BB962C8B-B14F-4D97-AF65-F5344CB8AC3E}">
        <p14:creationId xmlns:p14="http://schemas.microsoft.com/office/powerpoint/2010/main" xmlns="" val="2767076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C000"/>
                </a:solidFill>
              </a:rPr>
              <a:t>perfect</a:t>
            </a:r>
            <a:endParaRPr lang="en-US" dirty="0">
              <a:solidFill>
                <a:srgbClr val="FFC000"/>
              </a:solidFill>
            </a:endParaRPr>
          </a:p>
        </p:txBody>
      </p:sp>
      <p:sp>
        <p:nvSpPr>
          <p:cNvPr id="3" name="Content Placeholder 2"/>
          <p:cNvSpPr>
            <a:spLocks noGrp="1"/>
          </p:cNvSpPr>
          <p:nvPr>
            <p:ph idx="1"/>
          </p:nvPr>
        </p:nvSpPr>
        <p:spPr/>
        <p:txBody>
          <a:bodyPr/>
          <a:lstStyle/>
          <a:p>
            <a:pPr marL="0" indent="0">
              <a:buNone/>
            </a:pPr>
            <a:r>
              <a:rPr lang="en-US" b="1" dirty="0" err="1" smtClean="0">
                <a:solidFill>
                  <a:srgbClr val="FFFF00"/>
                </a:solidFill>
              </a:rPr>
              <a:t>per·fect</a:t>
            </a:r>
            <a:endParaRPr lang="en-US" b="1" dirty="0">
              <a:solidFill>
                <a:srgbClr val="FFFF00"/>
              </a:solidFill>
            </a:endParaRPr>
          </a:p>
          <a:p>
            <a:pPr marL="0" indent="0">
              <a:buNone/>
            </a:pPr>
            <a:r>
              <a:rPr lang="en-US" i="1" dirty="0">
                <a:solidFill>
                  <a:srgbClr val="FFFF00"/>
                </a:solidFill>
              </a:rPr>
              <a:t>adjective</a:t>
            </a:r>
            <a:r>
              <a:rPr lang="en-US" dirty="0">
                <a:solidFill>
                  <a:srgbClr val="FFFF00"/>
                </a:solidFill>
              </a:rPr>
              <a:t> \ˈ</a:t>
            </a:r>
            <a:r>
              <a:rPr lang="en-US" dirty="0" err="1">
                <a:solidFill>
                  <a:srgbClr val="FFFF00"/>
                </a:solidFill>
              </a:rPr>
              <a:t>pər-fikt</a:t>
            </a:r>
            <a:r>
              <a:rPr lang="en-US" dirty="0" smtClean="0">
                <a:solidFill>
                  <a:srgbClr val="FFFF00"/>
                </a:solidFill>
              </a:rPr>
              <a:t>\</a:t>
            </a:r>
          </a:p>
          <a:p>
            <a:pPr marL="0" indent="0">
              <a:buNone/>
            </a:pPr>
            <a:r>
              <a:rPr lang="en-US" dirty="0" smtClean="0">
                <a:solidFill>
                  <a:srgbClr val="FFFF00"/>
                </a:solidFill>
              </a:rPr>
              <a:t>: </a:t>
            </a:r>
            <a:r>
              <a:rPr lang="en-US" dirty="0">
                <a:solidFill>
                  <a:srgbClr val="FFFF00"/>
                </a:solidFill>
              </a:rPr>
              <a:t>having no mistakes or flaws</a:t>
            </a:r>
          </a:p>
          <a:p>
            <a:pPr marL="0" indent="0">
              <a:buNone/>
            </a:pPr>
            <a:r>
              <a:rPr lang="en-US" dirty="0">
                <a:solidFill>
                  <a:srgbClr val="FFFF00"/>
                </a:solidFill>
              </a:rPr>
              <a:t>: completely correct or accurate</a:t>
            </a:r>
          </a:p>
          <a:p>
            <a:pPr marL="0" indent="0">
              <a:buNone/>
            </a:pPr>
            <a:r>
              <a:rPr lang="en-US" dirty="0">
                <a:solidFill>
                  <a:srgbClr val="FFFF00"/>
                </a:solidFill>
              </a:rPr>
              <a:t>: having all the qualities you want in that kind of person, situation, etc.</a:t>
            </a:r>
          </a:p>
          <a:p>
            <a:endParaRPr lang="en-US" dirty="0"/>
          </a:p>
        </p:txBody>
      </p:sp>
    </p:spTree>
    <p:extLst>
      <p:ext uri="{BB962C8B-B14F-4D97-AF65-F5344CB8AC3E}">
        <p14:creationId xmlns:p14="http://schemas.microsoft.com/office/powerpoint/2010/main" xmlns="" val="18388006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solidFill>
                  <a:srgbClr val="FFC000"/>
                </a:solidFill>
              </a:rPr>
              <a:t>IN WHAT WAY CAN WE DO SOMETHING PERFECTLY JUST LIKE GOD</a:t>
            </a:r>
            <a:r>
              <a:rPr lang="en-US" sz="3200" b="1" dirty="0" smtClean="0">
                <a:solidFill>
                  <a:srgbClr val="FFC000"/>
                </a:solidFill>
              </a:rPr>
              <a:t>?</a:t>
            </a:r>
            <a:endParaRPr lang="en-US" sz="3200" dirty="0"/>
          </a:p>
        </p:txBody>
      </p:sp>
      <p:sp>
        <p:nvSpPr>
          <p:cNvPr id="3" name="Content Placeholder 2"/>
          <p:cNvSpPr>
            <a:spLocks noGrp="1"/>
          </p:cNvSpPr>
          <p:nvPr>
            <p:ph idx="1"/>
          </p:nvPr>
        </p:nvSpPr>
        <p:spPr/>
        <p:txBody>
          <a:bodyPr anchor="ctr"/>
          <a:lstStyle/>
          <a:p>
            <a:pPr marL="0" indent="0">
              <a:buNone/>
            </a:pPr>
            <a:r>
              <a:rPr lang="en-US" dirty="0">
                <a:solidFill>
                  <a:srgbClr val="FFFF00"/>
                </a:solidFill>
              </a:rPr>
              <a:t>Let no man say when he is tempted, I am tempted of God</a:t>
            </a:r>
            <a:r>
              <a:rPr lang="en-US" u="sng" dirty="0">
                <a:solidFill>
                  <a:srgbClr val="FFFF00"/>
                </a:solidFill>
              </a:rPr>
              <a:t>: for God cannot be tempted with evil,</a:t>
            </a:r>
            <a:r>
              <a:rPr lang="en-US" dirty="0">
                <a:solidFill>
                  <a:srgbClr val="FFFF00"/>
                </a:solidFill>
              </a:rPr>
              <a:t> neither tempts he any man</a:t>
            </a:r>
            <a:r>
              <a:rPr lang="en-US" dirty="0" smtClean="0">
                <a:solidFill>
                  <a:srgbClr val="FFFF00"/>
                </a:solidFill>
              </a:rPr>
              <a:t>:</a:t>
            </a:r>
            <a:endParaRPr lang="en-US" dirty="0">
              <a:solidFill>
                <a:srgbClr val="FFFF00"/>
              </a:solidFill>
            </a:endParaRPr>
          </a:p>
          <a:p>
            <a:pPr marL="0" indent="0">
              <a:buNone/>
            </a:pPr>
            <a:r>
              <a:rPr lang="en-US" dirty="0" smtClean="0">
                <a:solidFill>
                  <a:srgbClr val="92D050"/>
                </a:solidFill>
              </a:rPr>
              <a:t>					(</a:t>
            </a:r>
            <a:r>
              <a:rPr lang="en-US" dirty="0">
                <a:solidFill>
                  <a:srgbClr val="92D050"/>
                </a:solidFill>
              </a:rPr>
              <a:t>James 1:13 AKJV)</a:t>
            </a:r>
          </a:p>
          <a:p>
            <a:endParaRPr lang="en-US" dirty="0"/>
          </a:p>
        </p:txBody>
      </p:sp>
    </p:spTree>
    <p:extLst>
      <p:ext uri="{BB962C8B-B14F-4D97-AF65-F5344CB8AC3E}">
        <p14:creationId xmlns:p14="http://schemas.microsoft.com/office/powerpoint/2010/main" xmlns="" val="137831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782762"/>
          </a:xfrm>
        </p:spPr>
        <p:txBody>
          <a:bodyPr>
            <a:normAutofit/>
          </a:bodyPr>
          <a:lstStyle/>
          <a:p>
            <a:r>
              <a:rPr lang="en-US" sz="3200" dirty="0">
                <a:solidFill>
                  <a:srgbClr val="FFC000"/>
                </a:solidFill>
              </a:rPr>
              <a:t>The only function that we can do just like God—is not respond to evil.  But this can only </a:t>
            </a:r>
            <a:r>
              <a:rPr lang="en-US" sz="3200" dirty="0" smtClean="0">
                <a:solidFill>
                  <a:srgbClr val="FFC000"/>
                </a:solidFill>
              </a:rPr>
              <a:t>happen </a:t>
            </a:r>
            <a:r>
              <a:rPr lang="en-US" sz="3200" dirty="0">
                <a:solidFill>
                  <a:srgbClr val="FFC000"/>
                </a:solidFill>
              </a:rPr>
              <a:t>if God empowers us to do so</a:t>
            </a:r>
            <a:r>
              <a:rPr lang="en-US" sz="3200" dirty="0" smtClean="0">
                <a:solidFill>
                  <a:srgbClr val="FFC000"/>
                </a:solidFill>
              </a:rPr>
              <a:t>.</a:t>
            </a:r>
            <a:endParaRPr lang="en-US" sz="3200" dirty="0"/>
          </a:p>
        </p:txBody>
      </p:sp>
      <p:sp>
        <p:nvSpPr>
          <p:cNvPr id="3" name="Content Placeholder 2"/>
          <p:cNvSpPr>
            <a:spLocks noGrp="1"/>
          </p:cNvSpPr>
          <p:nvPr>
            <p:ph idx="1"/>
          </p:nvPr>
        </p:nvSpPr>
        <p:spPr>
          <a:xfrm>
            <a:off x="457200" y="1981200"/>
            <a:ext cx="8229600" cy="4144963"/>
          </a:xfrm>
        </p:spPr>
        <p:txBody>
          <a:bodyPr anchor="ctr">
            <a:normAutofit/>
          </a:bodyPr>
          <a:lstStyle/>
          <a:p>
            <a:pPr marL="0" indent="0">
              <a:buNone/>
            </a:pPr>
            <a:r>
              <a:rPr lang="en-US" sz="2400" dirty="0">
                <a:solidFill>
                  <a:srgbClr val="FFFF00"/>
                </a:solidFill>
              </a:rPr>
              <a:t>I in them, and you in me, </a:t>
            </a:r>
            <a:r>
              <a:rPr lang="en-US" sz="2400" u="sng" dirty="0">
                <a:solidFill>
                  <a:srgbClr val="FFFF00"/>
                </a:solidFill>
              </a:rPr>
              <a:t>that they may be made perfect in one</a:t>
            </a:r>
            <a:r>
              <a:rPr lang="en-US" sz="2400" dirty="0">
                <a:solidFill>
                  <a:srgbClr val="FFFF00"/>
                </a:solidFill>
              </a:rPr>
              <a:t>; and that the world may know that you have sent me, and have loved them, as you have loved me</a:t>
            </a:r>
            <a:r>
              <a:rPr lang="en-US" sz="2400" dirty="0" smtClean="0">
                <a:solidFill>
                  <a:srgbClr val="FFFF00"/>
                </a:solidFill>
              </a:rPr>
              <a:t>.</a:t>
            </a:r>
            <a:endParaRPr lang="en-US" sz="2400" dirty="0">
              <a:solidFill>
                <a:srgbClr val="FFFF00"/>
              </a:solidFill>
            </a:endParaRPr>
          </a:p>
          <a:p>
            <a:pPr marL="0" indent="0">
              <a:buNone/>
            </a:pPr>
            <a:r>
              <a:rPr lang="en-US" sz="2400" dirty="0" smtClean="0">
                <a:solidFill>
                  <a:srgbClr val="92D050"/>
                </a:solidFill>
              </a:rPr>
              <a:t>						(</a:t>
            </a:r>
            <a:r>
              <a:rPr lang="en-US" sz="2400" dirty="0">
                <a:solidFill>
                  <a:srgbClr val="92D050"/>
                </a:solidFill>
              </a:rPr>
              <a:t>John 17:23 AKJV</a:t>
            </a:r>
            <a:r>
              <a:rPr lang="en-US" sz="2400" dirty="0" smtClean="0">
                <a:solidFill>
                  <a:srgbClr val="92D050"/>
                </a:solidFill>
              </a:rPr>
              <a:t>)</a:t>
            </a:r>
          </a:p>
          <a:p>
            <a:pPr marL="0" indent="0">
              <a:buNone/>
            </a:pPr>
            <a:endParaRPr lang="en-US" sz="2400" dirty="0">
              <a:solidFill>
                <a:srgbClr val="92D050"/>
              </a:solidFill>
            </a:endParaRPr>
          </a:p>
          <a:p>
            <a:pPr marL="0" indent="0">
              <a:buNone/>
            </a:pPr>
            <a:r>
              <a:rPr lang="en-US" sz="2400" dirty="0">
                <a:solidFill>
                  <a:srgbClr val="FFFF00"/>
                </a:solidFill>
              </a:rPr>
              <a:t>Search me, O God, and know my heart: </a:t>
            </a:r>
            <a:r>
              <a:rPr lang="en-US" sz="2400" u="sng" dirty="0">
                <a:solidFill>
                  <a:srgbClr val="FFFF00"/>
                </a:solidFill>
              </a:rPr>
              <a:t>try me, and know my thoughts</a:t>
            </a:r>
            <a:r>
              <a:rPr lang="en-US" sz="2400" u="sng" dirty="0" smtClean="0">
                <a:solidFill>
                  <a:srgbClr val="FFFF00"/>
                </a:solidFill>
              </a:rPr>
              <a:t>:</a:t>
            </a:r>
            <a:r>
              <a:rPr lang="en-US" sz="2400" dirty="0">
                <a:solidFill>
                  <a:srgbClr val="FFFF00"/>
                </a:solidFill>
              </a:rPr>
              <a:t> </a:t>
            </a:r>
          </a:p>
          <a:p>
            <a:pPr marL="0" indent="0">
              <a:buNone/>
            </a:pPr>
            <a:r>
              <a:rPr lang="en-US" sz="2400" dirty="0" smtClean="0">
                <a:solidFill>
                  <a:srgbClr val="92D050"/>
                </a:solidFill>
              </a:rPr>
              <a:t>					(</a:t>
            </a:r>
            <a:r>
              <a:rPr lang="en-US" sz="2400" dirty="0">
                <a:solidFill>
                  <a:srgbClr val="92D050"/>
                </a:solidFill>
              </a:rPr>
              <a:t>Psalms 139:23 AKJV</a:t>
            </a:r>
            <a:r>
              <a:rPr lang="en-US" sz="2400" dirty="0" smtClean="0">
                <a:solidFill>
                  <a:srgbClr val="92D050"/>
                </a:solidFill>
              </a:rPr>
              <a:t>)</a:t>
            </a:r>
            <a:endParaRPr lang="en-US" sz="2400" dirty="0"/>
          </a:p>
        </p:txBody>
      </p:sp>
    </p:spTree>
    <p:extLst>
      <p:ext uri="{BB962C8B-B14F-4D97-AF65-F5344CB8AC3E}">
        <p14:creationId xmlns:p14="http://schemas.microsoft.com/office/powerpoint/2010/main" xmlns="" val="1123229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endParaRPr lang="en-US" dirty="0"/>
          </a:p>
        </p:txBody>
      </p:sp>
      <p:sp>
        <p:nvSpPr>
          <p:cNvPr id="3" name="Content Placeholder 2"/>
          <p:cNvSpPr>
            <a:spLocks noGrp="1"/>
          </p:cNvSpPr>
          <p:nvPr>
            <p:ph idx="1"/>
          </p:nvPr>
        </p:nvSpPr>
        <p:spPr>
          <a:xfrm>
            <a:off x="457200" y="990600"/>
            <a:ext cx="8229600" cy="5135563"/>
          </a:xfrm>
        </p:spPr>
        <p:txBody>
          <a:bodyPr anchor="ctr"/>
          <a:lstStyle/>
          <a:p>
            <a:pPr marL="0" indent="0">
              <a:buNone/>
            </a:pPr>
            <a:r>
              <a:rPr lang="en-US" dirty="0">
                <a:solidFill>
                  <a:srgbClr val="FFFF00"/>
                </a:solidFill>
              </a:rPr>
              <a:t>(For the weapons of our warfare are not carnal, but mighty through God to the pulling down of strong holds</a:t>
            </a:r>
            <a:r>
              <a:rPr lang="en-US" dirty="0" smtClean="0">
                <a:solidFill>
                  <a:srgbClr val="FFFF00"/>
                </a:solidFill>
              </a:rPr>
              <a:t>;) </a:t>
            </a:r>
            <a:r>
              <a:rPr lang="en-US" u="sng" dirty="0" smtClean="0">
                <a:solidFill>
                  <a:srgbClr val="FFFF00"/>
                </a:solidFill>
              </a:rPr>
              <a:t>Casting </a:t>
            </a:r>
            <a:r>
              <a:rPr lang="en-US" u="sng" dirty="0">
                <a:solidFill>
                  <a:srgbClr val="FFFF00"/>
                </a:solidFill>
              </a:rPr>
              <a:t>down imaginations</a:t>
            </a:r>
            <a:r>
              <a:rPr lang="en-US" dirty="0">
                <a:solidFill>
                  <a:srgbClr val="FFFF00"/>
                </a:solidFill>
              </a:rPr>
              <a:t>, and every high thing that exalts itself against the knowledge of God, </a:t>
            </a:r>
            <a:r>
              <a:rPr lang="en-US" u="sng" dirty="0">
                <a:solidFill>
                  <a:srgbClr val="FFFF00"/>
                </a:solidFill>
              </a:rPr>
              <a:t>and bringing into captivity every thought to the obedience of Christ</a:t>
            </a:r>
            <a:r>
              <a:rPr lang="en-US" dirty="0" smtClean="0">
                <a:solidFill>
                  <a:srgbClr val="FFFF00"/>
                </a:solidFill>
              </a:rPr>
              <a:t>;</a:t>
            </a:r>
            <a:endParaRPr lang="en-US" dirty="0">
              <a:solidFill>
                <a:srgbClr val="FFFF00"/>
              </a:solidFill>
            </a:endParaRPr>
          </a:p>
          <a:p>
            <a:pPr marL="0" indent="0">
              <a:buNone/>
            </a:pPr>
            <a:r>
              <a:rPr lang="en-US" dirty="0" smtClean="0">
                <a:solidFill>
                  <a:srgbClr val="92D050"/>
                </a:solidFill>
              </a:rPr>
              <a:t>			(</a:t>
            </a:r>
            <a:r>
              <a:rPr lang="en-US" dirty="0">
                <a:solidFill>
                  <a:srgbClr val="92D050"/>
                </a:solidFill>
              </a:rPr>
              <a:t>2 Corinthians 10:4-5 AKJV</a:t>
            </a:r>
            <a:r>
              <a:rPr lang="en-US" dirty="0" smtClean="0">
                <a:solidFill>
                  <a:srgbClr val="92D050"/>
                </a:solidFill>
              </a:rPr>
              <a:t>)</a:t>
            </a:r>
            <a:endParaRPr lang="en-US" dirty="0"/>
          </a:p>
        </p:txBody>
      </p:sp>
    </p:spTree>
    <p:extLst>
      <p:ext uri="{BB962C8B-B14F-4D97-AF65-F5344CB8AC3E}">
        <p14:creationId xmlns:p14="http://schemas.microsoft.com/office/powerpoint/2010/main" xmlns="" val="331384982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839200" cy="1143000"/>
          </a:xfrm>
        </p:spPr>
        <p:txBody>
          <a:bodyPr>
            <a:normAutofit/>
          </a:bodyPr>
          <a:lstStyle/>
          <a:p>
            <a:r>
              <a:rPr lang="en-US" sz="2800" b="1" dirty="0">
                <a:solidFill>
                  <a:srgbClr val="FFC000"/>
                </a:solidFill>
              </a:rPr>
              <a:t>PERFECT=MATURE=NOTHING TO RESPOND TO THE DEVIL</a:t>
            </a:r>
            <a:endParaRPr lang="en-US" sz="2800" dirty="0">
              <a:solidFill>
                <a:srgbClr val="FFC000"/>
              </a:solidFill>
            </a:endParaRPr>
          </a:p>
        </p:txBody>
      </p:sp>
      <p:sp>
        <p:nvSpPr>
          <p:cNvPr id="3" name="Content Placeholder 2"/>
          <p:cNvSpPr>
            <a:spLocks noGrp="1"/>
          </p:cNvSpPr>
          <p:nvPr>
            <p:ph idx="1"/>
          </p:nvPr>
        </p:nvSpPr>
        <p:spPr/>
        <p:txBody>
          <a:bodyPr>
            <a:normAutofit/>
          </a:bodyPr>
          <a:lstStyle/>
          <a:p>
            <a:pPr marL="0" indent="0">
              <a:buNone/>
            </a:pPr>
            <a:r>
              <a:rPr lang="en-US" sz="2400" dirty="0">
                <a:solidFill>
                  <a:srgbClr val="FFFF00"/>
                </a:solidFill>
              </a:rPr>
              <a:t>Who in the days of his flesh, when he had offered up prayers and supplications with strong crying and tears to him that was able to save him from death, and was heard in that he feared;</a:t>
            </a:r>
          </a:p>
          <a:p>
            <a:pPr marL="0" indent="0">
              <a:buNone/>
            </a:pPr>
            <a:r>
              <a:rPr lang="en-US" sz="2400" u="sng" dirty="0">
                <a:solidFill>
                  <a:srgbClr val="FFFF00"/>
                </a:solidFill>
              </a:rPr>
              <a:t>Though he were a Son, yet learned he obedience by the things which he </a:t>
            </a:r>
            <a:r>
              <a:rPr lang="en-US" sz="2400" u="sng" dirty="0" smtClean="0">
                <a:solidFill>
                  <a:srgbClr val="FFFF00"/>
                </a:solidFill>
              </a:rPr>
              <a:t>suffered</a:t>
            </a:r>
            <a:r>
              <a:rPr lang="en-US" sz="2400" dirty="0" smtClean="0">
                <a:solidFill>
                  <a:srgbClr val="FFFF00"/>
                </a:solidFill>
              </a:rPr>
              <a:t>; </a:t>
            </a:r>
            <a:r>
              <a:rPr lang="en-US" sz="2400" u="sng" dirty="0" smtClean="0">
                <a:solidFill>
                  <a:srgbClr val="FFFF00"/>
                </a:solidFill>
              </a:rPr>
              <a:t>And </a:t>
            </a:r>
            <a:r>
              <a:rPr lang="en-US" sz="2400" u="sng" dirty="0">
                <a:solidFill>
                  <a:srgbClr val="FFFF00"/>
                </a:solidFill>
              </a:rPr>
              <a:t>being made perfect, he became the author of eternal salvation to all them that obey him</a:t>
            </a:r>
            <a:r>
              <a:rPr lang="en-US" sz="2400" u="sng" dirty="0" smtClean="0">
                <a:solidFill>
                  <a:srgbClr val="FFFF00"/>
                </a:solidFill>
              </a:rPr>
              <a:t>;</a:t>
            </a:r>
            <a:endParaRPr lang="en-US" sz="2400" dirty="0">
              <a:solidFill>
                <a:srgbClr val="FFFF00"/>
              </a:solidFill>
            </a:endParaRPr>
          </a:p>
          <a:p>
            <a:pPr marL="0" indent="0">
              <a:buNone/>
            </a:pPr>
            <a:r>
              <a:rPr lang="en-US" sz="2400" dirty="0" smtClean="0">
                <a:solidFill>
                  <a:srgbClr val="92D050"/>
                </a:solidFill>
              </a:rPr>
              <a:t>					(</a:t>
            </a:r>
            <a:r>
              <a:rPr lang="en-US" sz="2400" dirty="0">
                <a:solidFill>
                  <a:srgbClr val="92D050"/>
                </a:solidFill>
              </a:rPr>
              <a:t>Hebrews 5:7-9 AKJV</a:t>
            </a:r>
            <a:r>
              <a:rPr lang="en-US" sz="2400" dirty="0" smtClean="0">
                <a:solidFill>
                  <a:srgbClr val="92D050"/>
                </a:solidFill>
              </a:rPr>
              <a:t>)</a:t>
            </a:r>
          </a:p>
          <a:p>
            <a:pPr marL="0" indent="0">
              <a:buNone/>
            </a:pPr>
            <a:endParaRPr lang="en-US" sz="2400" dirty="0" smtClean="0">
              <a:solidFill>
                <a:srgbClr val="92D050"/>
              </a:solidFill>
            </a:endParaRPr>
          </a:p>
          <a:p>
            <a:pPr marL="0" indent="0">
              <a:buNone/>
            </a:pPr>
            <a:r>
              <a:rPr lang="en-US" sz="2400" dirty="0">
                <a:solidFill>
                  <a:srgbClr val="FFFF00"/>
                </a:solidFill>
              </a:rPr>
              <a:t>Hereafter I will not talk much with you: for the prince of this world comes, </a:t>
            </a:r>
            <a:r>
              <a:rPr lang="en-US" sz="2400" u="sng" dirty="0">
                <a:solidFill>
                  <a:srgbClr val="FFFF00"/>
                </a:solidFill>
              </a:rPr>
              <a:t>and has nothing in me</a:t>
            </a:r>
            <a:r>
              <a:rPr lang="en-US" sz="2400" u="sng" dirty="0" smtClean="0">
                <a:solidFill>
                  <a:srgbClr val="FFFF00"/>
                </a:solidFill>
              </a:rPr>
              <a:t>.</a:t>
            </a:r>
            <a:endParaRPr lang="en-US" sz="2400" dirty="0">
              <a:solidFill>
                <a:srgbClr val="FFFF00"/>
              </a:solidFill>
            </a:endParaRPr>
          </a:p>
          <a:p>
            <a:pPr marL="0" indent="0">
              <a:buNone/>
            </a:pPr>
            <a:r>
              <a:rPr lang="en-US" sz="2400" dirty="0" smtClean="0">
                <a:solidFill>
                  <a:srgbClr val="92D050"/>
                </a:solidFill>
              </a:rPr>
              <a:t>						(</a:t>
            </a:r>
            <a:r>
              <a:rPr lang="en-US" sz="2400" dirty="0">
                <a:solidFill>
                  <a:srgbClr val="92D050"/>
                </a:solidFill>
              </a:rPr>
              <a:t>John 14:30 AKJV)</a:t>
            </a:r>
          </a:p>
          <a:p>
            <a:pPr marL="0" indent="0">
              <a:buNone/>
            </a:pPr>
            <a:endParaRPr lang="en-US" sz="2400" dirty="0">
              <a:solidFill>
                <a:srgbClr val="92D050"/>
              </a:solidFill>
            </a:endParaRPr>
          </a:p>
          <a:p>
            <a:endParaRPr lang="en-US" sz="2400" dirty="0"/>
          </a:p>
        </p:txBody>
      </p:sp>
    </p:spTree>
    <p:extLst>
      <p:ext uri="{BB962C8B-B14F-4D97-AF65-F5344CB8AC3E}">
        <p14:creationId xmlns:p14="http://schemas.microsoft.com/office/powerpoint/2010/main" xmlns="" val="1952381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34962"/>
          </a:xfrm>
        </p:spPr>
        <p:txBody>
          <a:bodyPr>
            <a:normAutofit fontScale="90000"/>
          </a:bodyPr>
          <a:lstStyle/>
          <a:p>
            <a:endParaRPr lang="en-US" dirty="0"/>
          </a:p>
        </p:txBody>
      </p:sp>
      <p:sp>
        <p:nvSpPr>
          <p:cNvPr id="3" name="Content Placeholder 2"/>
          <p:cNvSpPr>
            <a:spLocks noGrp="1"/>
          </p:cNvSpPr>
          <p:nvPr>
            <p:ph idx="1"/>
          </p:nvPr>
        </p:nvSpPr>
        <p:spPr>
          <a:xfrm>
            <a:off x="457200" y="838200"/>
            <a:ext cx="8229600" cy="5287963"/>
          </a:xfrm>
        </p:spPr>
        <p:txBody>
          <a:bodyPr>
            <a:normAutofit/>
          </a:bodyPr>
          <a:lstStyle/>
          <a:p>
            <a:pPr>
              <a:buNone/>
            </a:pPr>
            <a:r>
              <a:rPr lang="en-US" dirty="0" smtClean="0">
                <a:solidFill>
                  <a:srgbClr val="FFFF00"/>
                </a:solidFill>
              </a:rPr>
              <a:t>In whom we have redemption through his blood, even the forgiveness of sins: 						</a:t>
            </a:r>
            <a:r>
              <a:rPr lang="en-US" dirty="0" smtClean="0">
                <a:solidFill>
                  <a:srgbClr val="92D050"/>
                </a:solidFill>
              </a:rPr>
              <a:t>(Colossians 1:14 AKJV)</a:t>
            </a:r>
            <a:endParaRPr lang="en-US" dirty="0" smtClean="0">
              <a:solidFill>
                <a:srgbClr val="FFFF00"/>
              </a:solidFill>
            </a:endParaRPr>
          </a:p>
          <a:p>
            <a:pPr>
              <a:buNone/>
            </a:pPr>
            <a:endParaRPr lang="en-US" sz="2800" dirty="0" smtClean="0">
              <a:solidFill>
                <a:srgbClr val="FFFF00"/>
              </a:solidFill>
            </a:endParaRPr>
          </a:p>
          <a:p>
            <a:pPr>
              <a:buNone/>
            </a:pPr>
            <a:endParaRPr lang="en-US" sz="2800" dirty="0" smtClean="0">
              <a:solidFill>
                <a:srgbClr val="FFFF00"/>
              </a:solidFill>
            </a:endParaRPr>
          </a:p>
          <a:p>
            <a:pPr>
              <a:buNone/>
            </a:pPr>
            <a:r>
              <a:rPr lang="en-US" dirty="0" smtClean="0">
                <a:solidFill>
                  <a:srgbClr val="FFFF00"/>
                </a:solidFill>
              </a:rPr>
              <a:t>How much more shall the blood of Christ, who through the eternal Spirit offered himself without spot to God, </a:t>
            </a:r>
            <a:r>
              <a:rPr lang="en-US" u="sng" dirty="0" smtClean="0">
                <a:solidFill>
                  <a:srgbClr val="FFFF00"/>
                </a:solidFill>
              </a:rPr>
              <a:t>purge your conscience </a:t>
            </a:r>
            <a:r>
              <a:rPr lang="en-US" dirty="0" smtClean="0">
                <a:solidFill>
                  <a:srgbClr val="FFFF00"/>
                </a:solidFill>
              </a:rPr>
              <a:t>from dead works to serve the living God? 						</a:t>
            </a:r>
            <a:r>
              <a:rPr lang="en-US" dirty="0" smtClean="0">
                <a:solidFill>
                  <a:srgbClr val="92D050"/>
                </a:solidFill>
              </a:rPr>
              <a:t>(Hebrews 9:14 AKJV)</a:t>
            </a:r>
          </a:p>
          <a:p>
            <a:pPr>
              <a:buNone/>
            </a:pPr>
            <a:endParaRPr lang="en-US" sz="2800" dirty="0" smtClean="0">
              <a:solidFill>
                <a:srgbClr val="92D050"/>
              </a:solidFill>
            </a:endParaRPr>
          </a:p>
        </p:txBody>
      </p:sp>
    </p:spTree>
    <p:extLst>
      <p:ext uri="{BB962C8B-B14F-4D97-AF65-F5344CB8AC3E}">
        <p14:creationId xmlns:p14="http://schemas.microsoft.com/office/powerpoint/2010/main" xmlns="" val="1632144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Snagit_PPTA1" descr="PPTA1.png"/>
          <p:cNvPicPr>
            <a:picLocks noGrp="1" noChangeAspect="1"/>
          </p:cNvPicPr>
          <p:nvPr>
            <p:ph idx="1"/>
          </p:nvPr>
        </p:nvPicPr>
        <p:blipFill>
          <a:blip r:embed="rId2" cstate="print"/>
          <a:stretch>
            <a:fillRect/>
          </a:stretch>
        </p:blipFill>
        <p:spPr>
          <a:xfrm>
            <a:off x="-27429" y="533400"/>
            <a:ext cx="9171429" cy="1761905"/>
          </a:xfrm>
        </p:spPr>
      </p:pic>
      <p:pic>
        <p:nvPicPr>
          <p:cNvPr id="5" name="Snagit_PPTA3" descr="PPTA3.png"/>
          <p:cNvPicPr>
            <a:picLocks noChangeAspect="1"/>
          </p:cNvPicPr>
          <p:nvPr/>
        </p:nvPicPr>
        <p:blipFill>
          <a:blip r:embed="rId3" cstate="print"/>
          <a:stretch>
            <a:fillRect/>
          </a:stretch>
        </p:blipFill>
        <p:spPr>
          <a:xfrm>
            <a:off x="1981200" y="2362200"/>
            <a:ext cx="5352381" cy="3780953"/>
          </a:xfrm>
          <a:prstGeom prst="rect">
            <a:avLst/>
          </a:prstGeom>
        </p:spPr>
      </p:pic>
      <p:sp>
        <p:nvSpPr>
          <p:cNvPr id="6" name="Rectangle 5"/>
          <p:cNvSpPr/>
          <p:nvPr/>
        </p:nvSpPr>
        <p:spPr>
          <a:xfrm>
            <a:off x="1905000" y="6248400"/>
            <a:ext cx="5562600" cy="369332"/>
          </a:xfrm>
          <a:prstGeom prst="rect">
            <a:avLst/>
          </a:prstGeom>
        </p:spPr>
        <p:txBody>
          <a:bodyPr wrap="square">
            <a:spAutoFit/>
          </a:bodyPr>
          <a:lstStyle/>
          <a:p>
            <a:pPr algn="ctr"/>
            <a:r>
              <a:rPr lang="en-US" dirty="0" smtClean="0">
                <a:solidFill>
                  <a:srgbClr val="FFFF00"/>
                </a:solidFill>
              </a:rPr>
              <a:t>Current Opinion in Genetics &amp; Development 2011, 21:1–7</a:t>
            </a:r>
            <a:endParaRPr lang="en-US" dirty="0">
              <a:solidFill>
                <a:srgbClr val="FFFF00"/>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endParaRPr lang="en-US" dirty="0"/>
          </a:p>
        </p:txBody>
      </p:sp>
      <p:sp>
        <p:nvSpPr>
          <p:cNvPr id="3" name="Content Placeholder 2"/>
          <p:cNvSpPr>
            <a:spLocks noGrp="1"/>
          </p:cNvSpPr>
          <p:nvPr>
            <p:ph idx="1"/>
          </p:nvPr>
        </p:nvSpPr>
        <p:spPr>
          <a:xfrm>
            <a:off x="533400" y="1219200"/>
            <a:ext cx="8077200" cy="4906963"/>
          </a:xfrm>
        </p:spPr>
        <p:txBody>
          <a:bodyPr>
            <a:normAutofit/>
          </a:bodyPr>
          <a:lstStyle/>
          <a:p>
            <a:pPr marL="0" indent="0">
              <a:buNone/>
            </a:pPr>
            <a:r>
              <a:rPr lang="en-US" dirty="0">
                <a:solidFill>
                  <a:srgbClr val="FFFF00"/>
                </a:solidFill>
              </a:rPr>
              <a:t>But those things which proceed out of the mouth come forth from the heart; and they defile the </a:t>
            </a:r>
            <a:r>
              <a:rPr lang="en-US" dirty="0" smtClean="0">
                <a:solidFill>
                  <a:srgbClr val="FFFF00"/>
                </a:solidFill>
              </a:rPr>
              <a:t>man.  </a:t>
            </a:r>
            <a:r>
              <a:rPr lang="en-US" u="sng" dirty="0" smtClean="0">
                <a:solidFill>
                  <a:srgbClr val="FFFF00"/>
                </a:solidFill>
              </a:rPr>
              <a:t>For </a:t>
            </a:r>
            <a:r>
              <a:rPr lang="en-US" u="sng" dirty="0">
                <a:solidFill>
                  <a:srgbClr val="FFFF00"/>
                </a:solidFill>
              </a:rPr>
              <a:t>out of the heart proceed evil thoughts, murders, adulteries, fornications, thefts, false witness, </a:t>
            </a:r>
            <a:r>
              <a:rPr lang="en-US" u="sng" dirty="0" smtClean="0">
                <a:solidFill>
                  <a:srgbClr val="FFFF00"/>
                </a:solidFill>
              </a:rPr>
              <a:t>blasphemies</a:t>
            </a:r>
            <a:r>
              <a:rPr lang="en-US" dirty="0" smtClean="0">
                <a:solidFill>
                  <a:srgbClr val="FFFF00"/>
                </a:solidFill>
              </a:rPr>
              <a:t>:  </a:t>
            </a:r>
            <a:r>
              <a:rPr lang="en-US" u="sng" dirty="0" smtClean="0">
                <a:solidFill>
                  <a:srgbClr val="FFFF00"/>
                </a:solidFill>
              </a:rPr>
              <a:t>These </a:t>
            </a:r>
            <a:r>
              <a:rPr lang="en-US" u="sng" dirty="0">
                <a:solidFill>
                  <a:srgbClr val="FFFF00"/>
                </a:solidFill>
              </a:rPr>
              <a:t>are the things which defile a man</a:t>
            </a:r>
            <a:r>
              <a:rPr lang="en-US" dirty="0">
                <a:solidFill>
                  <a:srgbClr val="FFFF00"/>
                </a:solidFill>
              </a:rPr>
              <a:t>: </a:t>
            </a:r>
            <a:r>
              <a:rPr lang="en-US" u="sng" dirty="0">
                <a:solidFill>
                  <a:srgbClr val="FFFF00"/>
                </a:solidFill>
              </a:rPr>
              <a:t>but to eat with unwashed hands defiles not a man</a:t>
            </a:r>
            <a:r>
              <a:rPr lang="en-US" u="sng" dirty="0" smtClean="0">
                <a:solidFill>
                  <a:srgbClr val="FFFF00"/>
                </a:solidFill>
              </a:rPr>
              <a:t>.</a:t>
            </a:r>
            <a:r>
              <a:rPr lang="en-US" dirty="0">
                <a:solidFill>
                  <a:srgbClr val="FFFF00"/>
                </a:solidFill>
              </a:rPr>
              <a:t> </a:t>
            </a:r>
          </a:p>
          <a:p>
            <a:pPr marL="0" indent="0">
              <a:buNone/>
            </a:pPr>
            <a:r>
              <a:rPr lang="en-US" dirty="0" smtClean="0">
                <a:solidFill>
                  <a:srgbClr val="92D050"/>
                </a:solidFill>
              </a:rPr>
              <a:t>			(</a:t>
            </a:r>
            <a:r>
              <a:rPr lang="en-US" dirty="0">
                <a:solidFill>
                  <a:srgbClr val="92D050"/>
                </a:solidFill>
              </a:rPr>
              <a:t>Matthew 15:18-20 AKJV)</a:t>
            </a:r>
          </a:p>
          <a:p>
            <a:endParaRPr lang="en-US" dirty="0"/>
          </a:p>
        </p:txBody>
      </p:sp>
    </p:spTree>
    <p:extLst>
      <p:ext uri="{BB962C8B-B14F-4D97-AF65-F5344CB8AC3E}">
        <p14:creationId xmlns:p14="http://schemas.microsoft.com/office/powerpoint/2010/main" xmlns="" val="34047920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371600"/>
            <a:ext cx="8229600" cy="1143000"/>
          </a:xfrm>
        </p:spPr>
        <p:txBody>
          <a:bodyPr>
            <a:normAutofit/>
          </a:bodyPr>
          <a:lstStyle/>
          <a:p>
            <a:r>
              <a:rPr lang="en-US" sz="3600" b="1" dirty="0">
                <a:solidFill>
                  <a:srgbClr val="FFC000"/>
                </a:solidFill>
              </a:rPr>
              <a:t>LECTURE </a:t>
            </a:r>
            <a:r>
              <a:rPr lang="en-US" sz="3600" b="1" dirty="0" smtClean="0">
                <a:solidFill>
                  <a:srgbClr val="FFC000"/>
                </a:solidFill>
              </a:rPr>
              <a:t>NINE</a:t>
            </a:r>
            <a:endParaRPr lang="en-US" sz="3600" dirty="0"/>
          </a:p>
        </p:txBody>
      </p:sp>
      <p:sp>
        <p:nvSpPr>
          <p:cNvPr id="3" name="Content Placeholder 2"/>
          <p:cNvSpPr>
            <a:spLocks noGrp="1"/>
          </p:cNvSpPr>
          <p:nvPr>
            <p:ph idx="1"/>
          </p:nvPr>
        </p:nvSpPr>
        <p:spPr>
          <a:xfrm>
            <a:off x="533400" y="3276600"/>
            <a:ext cx="8229600" cy="2895600"/>
          </a:xfrm>
        </p:spPr>
        <p:txBody>
          <a:bodyPr/>
          <a:lstStyle/>
          <a:p>
            <a:pPr marL="0" indent="0" algn="ctr">
              <a:buNone/>
            </a:pPr>
            <a:r>
              <a:rPr lang="en-US" b="1" dirty="0">
                <a:solidFill>
                  <a:srgbClr val="FFFF00"/>
                </a:solidFill>
              </a:rPr>
              <a:t>The Plan of Salvation Part </a:t>
            </a:r>
            <a:r>
              <a:rPr lang="en-US" b="1" dirty="0" smtClean="0">
                <a:solidFill>
                  <a:srgbClr val="FFFF00"/>
                </a:solidFill>
              </a:rPr>
              <a:t>2: </a:t>
            </a:r>
            <a:r>
              <a:rPr lang="en-US" b="1" dirty="0">
                <a:solidFill>
                  <a:srgbClr val="FFFF00"/>
                </a:solidFill>
              </a:rPr>
              <a:t>CHRIST’S DEATH</a:t>
            </a:r>
            <a:endParaRPr lang="en-US" dirty="0">
              <a:solidFill>
                <a:srgbClr val="FFFF00"/>
              </a:solidFill>
            </a:endParaRPr>
          </a:p>
          <a:p>
            <a:endParaRPr lang="en-US" dirty="0"/>
          </a:p>
        </p:txBody>
      </p:sp>
    </p:spTree>
    <p:extLst>
      <p:ext uri="{BB962C8B-B14F-4D97-AF65-F5344CB8AC3E}">
        <p14:creationId xmlns:p14="http://schemas.microsoft.com/office/powerpoint/2010/main" xmlns="" val="12940996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Snagit_PPTF705"/>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152400" y="304800"/>
            <a:ext cx="8828572" cy="2419048"/>
          </a:xfrm>
        </p:spPr>
      </p:pic>
      <p:sp>
        <p:nvSpPr>
          <p:cNvPr id="5" name="TextBox 4"/>
          <p:cNvSpPr txBox="1"/>
          <p:nvPr/>
        </p:nvSpPr>
        <p:spPr>
          <a:xfrm>
            <a:off x="762000" y="6400800"/>
            <a:ext cx="7620000" cy="369332"/>
          </a:xfrm>
          <a:prstGeom prst="rect">
            <a:avLst/>
          </a:prstGeom>
          <a:noFill/>
        </p:spPr>
        <p:txBody>
          <a:bodyPr wrap="square" rtlCol="0">
            <a:spAutoFit/>
          </a:bodyPr>
          <a:lstStyle/>
          <a:p>
            <a:pPr algn="ctr"/>
            <a:r>
              <a:rPr lang="en-US" dirty="0">
                <a:solidFill>
                  <a:srgbClr val="FF0000"/>
                </a:solidFill>
              </a:rPr>
              <a:t>FEBS Journal 278 (2011) 1598–1609 </a:t>
            </a:r>
            <a:r>
              <a:rPr lang="en-US" dirty="0" smtClean="0">
                <a:solidFill>
                  <a:srgbClr val="FF0000"/>
                </a:solidFill>
              </a:rPr>
              <a:t>. </a:t>
            </a:r>
            <a:r>
              <a:rPr lang="en-US" dirty="0">
                <a:solidFill>
                  <a:srgbClr val="FF0000"/>
                </a:solidFill>
              </a:rPr>
              <a:t>2011</a:t>
            </a:r>
          </a:p>
        </p:txBody>
      </p:sp>
      <p:pic>
        <p:nvPicPr>
          <p:cNvPr id="6" name="Snagit_PPTBD2C"/>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554656" y="2776001"/>
            <a:ext cx="5971429" cy="3619048"/>
          </a:xfrm>
          <a:prstGeom prst="rect">
            <a:avLst/>
          </a:prstGeom>
        </p:spPr>
      </p:pic>
    </p:spTree>
    <p:extLst>
      <p:ext uri="{BB962C8B-B14F-4D97-AF65-F5344CB8AC3E}">
        <p14:creationId xmlns:p14="http://schemas.microsoft.com/office/powerpoint/2010/main" xmlns="" val="3788900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en-US" sz="4000" b="1" dirty="0" smtClean="0">
                <a:solidFill>
                  <a:srgbClr val="FF0000"/>
                </a:solidFill>
              </a:rPr>
              <a:t>Heterochromatin</a:t>
            </a:r>
            <a:endParaRPr lang="en-US" sz="4000" dirty="0">
              <a:solidFill>
                <a:srgbClr val="FF0000"/>
              </a:solidFill>
            </a:endParaRPr>
          </a:p>
        </p:txBody>
      </p:sp>
      <p:pic>
        <p:nvPicPr>
          <p:cNvPr id="4" name="Content Placeholder 3" descr="Difference-Between-Euchromatin-and-Heterochromatin-2.jpg"/>
          <p:cNvPicPr>
            <a:picLocks noGrp="1" noChangeAspect="1"/>
          </p:cNvPicPr>
          <p:nvPr>
            <p:ph idx="1"/>
          </p:nvPr>
        </p:nvPicPr>
        <p:blipFill>
          <a:blip r:embed="rId2" cstate="print"/>
          <a:stretch>
            <a:fillRect/>
          </a:stretch>
        </p:blipFill>
        <p:spPr>
          <a:xfrm>
            <a:off x="2057400" y="1219200"/>
            <a:ext cx="4876799" cy="4841714"/>
          </a:xfrm>
        </p:spPr>
      </p:pic>
    </p:spTree>
    <p:extLst>
      <p:ext uri="{BB962C8B-B14F-4D97-AF65-F5344CB8AC3E}">
        <p14:creationId xmlns:p14="http://schemas.microsoft.com/office/powerpoint/2010/main" xmlns="" val="81182894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solidFill>
                  <a:srgbClr val="FFC000"/>
                </a:solidFill>
              </a:rPr>
              <a:t>SUMMARY</a:t>
            </a:r>
            <a:endParaRPr lang="en-US" sz="3600" dirty="0">
              <a:solidFill>
                <a:srgbClr val="FFC000"/>
              </a:solidFill>
            </a:endParaRPr>
          </a:p>
        </p:txBody>
      </p:sp>
      <p:sp>
        <p:nvSpPr>
          <p:cNvPr id="3" name="Content Placeholder 2"/>
          <p:cNvSpPr>
            <a:spLocks noGrp="1"/>
          </p:cNvSpPr>
          <p:nvPr>
            <p:ph idx="1"/>
          </p:nvPr>
        </p:nvSpPr>
        <p:spPr/>
        <p:txBody>
          <a:bodyPr>
            <a:normAutofit/>
          </a:bodyPr>
          <a:lstStyle/>
          <a:p>
            <a:pPr marL="0" indent="0" algn="ctr">
              <a:buNone/>
            </a:pPr>
            <a:r>
              <a:rPr lang="en-US" sz="2400" dirty="0">
                <a:solidFill>
                  <a:srgbClr val="FFFF00"/>
                </a:solidFill>
              </a:rPr>
              <a:t>CHRIST HAD TO TAKE OUR GENOME WITH IT’S MGE’S, OVERCOME THEIR PULL TO COMMIT CERTAIN BEHAVIORS (THOUGHTS AND/OR ACTIONS), AND MAKE </a:t>
            </a:r>
            <a:r>
              <a:rPr lang="en-US" sz="2400" dirty="0" err="1">
                <a:solidFill>
                  <a:srgbClr val="FFFF00"/>
                </a:solidFill>
              </a:rPr>
              <a:t>miRNA’S</a:t>
            </a:r>
            <a:r>
              <a:rPr lang="en-US" sz="2400" dirty="0">
                <a:solidFill>
                  <a:srgbClr val="FFFF00"/>
                </a:solidFill>
              </a:rPr>
              <a:t> WHICH COMBAT THE MGE’S ACTIONS</a:t>
            </a:r>
            <a:r>
              <a:rPr lang="en-US" sz="2400" dirty="0" smtClean="0">
                <a:solidFill>
                  <a:srgbClr val="FFFF00"/>
                </a:solidFill>
              </a:rPr>
              <a:t>.</a:t>
            </a:r>
          </a:p>
          <a:p>
            <a:pPr marL="0" indent="0" algn="ctr">
              <a:buNone/>
            </a:pPr>
            <a:endParaRPr lang="en-US" sz="2400" dirty="0">
              <a:solidFill>
                <a:srgbClr val="FFFF00"/>
              </a:solidFill>
            </a:endParaRPr>
          </a:p>
          <a:p>
            <a:pPr marL="0" indent="0">
              <a:buNone/>
            </a:pPr>
            <a:r>
              <a:rPr lang="en-US" sz="2400" u="sng" dirty="0">
                <a:solidFill>
                  <a:srgbClr val="FFFF00"/>
                </a:solidFill>
              </a:rPr>
              <a:t>My transgression is sealed up in a bag, and you sew up my iniquity</a:t>
            </a:r>
            <a:r>
              <a:rPr lang="en-US" sz="2400" u="sng" dirty="0" smtClean="0">
                <a:solidFill>
                  <a:srgbClr val="FFFF00"/>
                </a:solidFill>
              </a:rPr>
              <a:t>.</a:t>
            </a:r>
            <a:endParaRPr lang="en-US" sz="2400" dirty="0">
              <a:solidFill>
                <a:srgbClr val="FFFF00"/>
              </a:solidFill>
            </a:endParaRPr>
          </a:p>
          <a:p>
            <a:pPr marL="0" indent="0">
              <a:buNone/>
            </a:pPr>
            <a:r>
              <a:rPr lang="en-US" sz="2400" dirty="0" smtClean="0">
                <a:solidFill>
                  <a:srgbClr val="92D050"/>
                </a:solidFill>
              </a:rPr>
              <a:t>						(</a:t>
            </a:r>
            <a:r>
              <a:rPr lang="en-US" sz="2400" dirty="0">
                <a:solidFill>
                  <a:srgbClr val="92D050"/>
                </a:solidFill>
              </a:rPr>
              <a:t>Job 14:17 AKJV)</a:t>
            </a:r>
          </a:p>
          <a:p>
            <a:pPr marL="0" indent="0">
              <a:buNone/>
            </a:pPr>
            <a:endParaRPr lang="en-US" sz="2400" dirty="0">
              <a:solidFill>
                <a:srgbClr val="FFFF00"/>
              </a:solidFill>
            </a:endParaRPr>
          </a:p>
          <a:p>
            <a:endParaRPr lang="en-US" sz="2400" dirty="0"/>
          </a:p>
        </p:txBody>
      </p:sp>
    </p:spTree>
    <p:extLst>
      <p:ext uri="{BB962C8B-B14F-4D97-AF65-F5344CB8AC3E}">
        <p14:creationId xmlns:p14="http://schemas.microsoft.com/office/powerpoint/2010/main" xmlns="" val="3551191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rmAutofit fontScale="90000"/>
          </a:bodyPr>
          <a:lstStyle/>
          <a:p>
            <a:endParaRPr lang="en-US" dirty="0"/>
          </a:p>
        </p:txBody>
      </p:sp>
      <p:sp>
        <p:nvSpPr>
          <p:cNvPr id="3" name="Content Placeholder 2"/>
          <p:cNvSpPr>
            <a:spLocks noGrp="1"/>
          </p:cNvSpPr>
          <p:nvPr>
            <p:ph idx="1"/>
          </p:nvPr>
        </p:nvSpPr>
        <p:spPr>
          <a:xfrm>
            <a:off x="457200" y="762000"/>
            <a:ext cx="8229600" cy="5364163"/>
          </a:xfrm>
        </p:spPr>
        <p:txBody>
          <a:bodyPr>
            <a:normAutofit/>
          </a:bodyPr>
          <a:lstStyle/>
          <a:p>
            <a:pPr marL="0" indent="0">
              <a:buNone/>
            </a:pPr>
            <a:r>
              <a:rPr lang="en-US" sz="2800" dirty="0">
                <a:solidFill>
                  <a:srgbClr val="FFFF00"/>
                </a:solidFill>
              </a:rPr>
              <a:t>For as much as you know that you were not redeemed with corruptible things, as silver and gold, from your vain conversation received by tradition from your fathers</a:t>
            </a:r>
            <a:r>
              <a:rPr lang="en-US" sz="2800" dirty="0" smtClean="0">
                <a:solidFill>
                  <a:srgbClr val="FFFF00"/>
                </a:solidFill>
              </a:rPr>
              <a:t>; </a:t>
            </a:r>
            <a:r>
              <a:rPr lang="en-US" sz="2800" u="sng" dirty="0" smtClean="0">
                <a:solidFill>
                  <a:srgbClr val="FFFF00"/>
                </a:solidFill>
              </a:rPr>
              <a:t>But </a:t>
            </a:r>
            <a:r>
              <a:rPr lang="en-US" sz="2800" u="sng" dirty="0">
                <a:solidFill>
                  <a:srgbClr val="FFFF00"/>
                </a:solidFill>
              </a:rPr>
              <a:t>with the precious blood of Christ, as of a lamb without blemish and without spot</a:t>
            </a:r>
            <a:r>
              <a:rPr lang="en-US" sz="2800" u="sng" dirty="0" smtClean="0">
                <a:solidFill>
                  <a:srgbClr val="FFFF00"/>
                </a:solidFill>
              </a:rPr>
              <a:t>:</a:t>
            </a:r>
            <a:endParaRPr lang="en-US" sz="2800" dirty="0">
              <a:solidFill>
                <a:srgbClr val="FFFF00"/>
              </a:solidFill>
            </a:endParaRPr>
          </a:p>
          <a:p>
            <a:pPr marL="0" indent="0">
              <a:buNone/>
            </a:pPr>
            <a:r>
              <a:rPr lang="en-US" sz="2800" dirty="0" smtClean="0">
                <a:solidFill>
                  <a:srgbClr val="92D050"/>
                </a:solidFill>
              </a:rPr>
              <a:t>					(</a:t>
            </a:r>
            <a:r>
              <a:rPr lang="en-US" sz="2800" dirty="0">
                <a:solidFill>
                  <a:srgbClr val="92D050"/>
                </a:solidFill>
              </a:rPr>
              <a:t>1 Peter 1:18-19 AKJV</a:t>
            </a:r>
            <a:r>
              <a:rPr lang="en-US" sz="2800" dirty="0" smtClean="0">
                <a:solidFill>
                  <a:srgbClr val="92D050"/>
                </a:solidFill>
              </a:rPr>
              <a:t>)</a:t>
            </a:r>
          </a:p>
          <a:p>
            <a:pPr marL="0" indent="0">
              <a:buNone/>
            </a:pPr>
            <a:endParaRPr lang="en-US" sz="2800" dirty="0">
              <a:solidFill>
                <a:srgbClr val="92D050"/>
              </a:solidFill>
            </a:endParaRPr>
          </a:p>
          <a:p>
            <a:pPr marL="0" indent="0">
              <a:buNone/>
            </a:pPr>
            <a:r>
              <a:rPr lang="en-US" sz="2800" dirty="0">
                <a:solidFill>
                  <a:srgbClr val="FFFF00"/>
                </a:solidFill>
              </a:rPr>
              <a:t>My little children, of whom I travail in birth again </a:t>
            </a:r>
            <a:r>
              <a:rPr lang="en-US" sz="2800" u="sng" dirty="0">
                <a:solidFill>
                  <a:srgbClr val="FFFF00"/>
                </a:solidFill>
              </a:rPr>
              <a:t>until Christ be formed in you</a:t>
            </a:r>
            <a:r>
              <a:rPr lang="en-US" sz="2800" u="sng" dirty="0" smtClean="0">
                <a:solidFill>
                  <a:srgbClr val="FFFF00"/>
                </a:solidFill>
              </a:rPr>
              <a:t>,</a:t>
            </a:r>
            <a:endParaRPr lang="en-US" sz="2800" dirty="0">
              <a:solidFill>
                <a:srgbClr val="FFFF00"/>
              </a:solidFill>
            </a:endParaRPr>
          </a:p>
          <a:p>
            <a:pPr marL="0" indent="0">
              <a:buNone/>
            </a:pPr>
            <a:r>
              <a:rPr lang="en-US" sz="2800" dirty="0" smtClean="0">
                <a:solidFill>
                  <a:srgbClr val="92D050"/>
                </a:solidFill>
              </a:rPr>
              <a:t>					(</a:t>
            </a:r>
            <a:r>
              <a:rPr lang="en-US" sz="2800" dirty="0">
                <a:solidFill>
                  <a:srgbClr val="92D050"/>
                </a:solidFill>
              </a:rPr>
              <a:t>Galatians 4:19 AKJV)</a:t>
            </a:r>
          </a:p>
          <a:p>
            <a:pPr marL="0" indent="0">
              <a:buNone/>
            </a:pPr>
            <a:endParaRPr lang="en-US" sz="2800" dirty="0">
              <a:solidFill>
                <a:srgbClr val="92D050"/>
              </a:solidFill>
            </a:endParaRPr>
          </a:p>
          <a:p>
            <a:endParaRPr lang="en-US" sz="2800" dirty="0"/>
          </a:p>
        </p:txBody>
      </p:sp>
    </p:spTree>
    <p:extLst>
      <p:ext uri="{BB962C8B-B14F-4D97-AF65-F5344CB8AC3E}">
        <p14:creationId xmlns:p14="http://schemas.microsoft.com/office/powerpoint/2010/main" xmlns="" val="1356385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163762"/>
          </a:xfrm>
        </p:spPr>
        <p:txBody>
          <a:bodyPr>
            <a:normAutofit/>
          </a:bodyPr>
          <a:lstStyle/>
          <a:p>
            <a:r>
              <a:rPr lang="en-US" sz="3200" b="1" dirty="0">
                <a:solidFill>
                  <a:srgbClr val="FFFF00"/>
                </a:solidFill>
              </a:rPr>
              <a:t>WE NOW HAVE A </a:t>
            </a:r>
            <a:r>
              <a:rPr lang="en-US" sz="3200" b="1" dirty="0" smtClean="0">
                <a:solidFill>
                  <a:srgbClr val="FFFF00"/>
                </a:solidFill>
              </a:rPr>
              <a:t>HYPOTHESIS </a:t>
            </a:r>
            <a:r>
              <a:rPr lang="en-US" sz="3200" b="1" dirty="0">
                <a:solidFill>
                  <a:srgbClr val="FFFF00"/>
                </a:solidFill>
              </a:rPr>
              <a:t>OF HOW HETERCHROMATIN IS FORMED</a:t>
            </a:r>
            <a:r>
              <a:rPr lang="en-US" sz="3200" b="1" dirty="0" smtClean="0">
                <a:solidFill>
                  <a:srgbClr val="FFFF00"/>
                </a:solidFill>
              </a:rPr>
              <a:t>.</a:t>
            </a:r>
            <a:endParaRPr lang="en-US" sz="2800" dirty="0"/>
          </a:p>
        </p:txBody>
      </p:sp>
      <p:sp>
        <p:nvSpPr>
          <p:cNvPr id="3" name="Content Placeholder 2"/>
          <p:cNvSpPr>
            <a:spLocks noGrp="1"/>
          </p:cNvSpPr>
          <p:nvPr>
            <p:ph idx="1"/>
          </p:nvPr>
        </p:nvSpPr>
        <p:spPr>
          <a:xfrm>
            <a:off x="457200" y="3124200"/>
            <a:ext cx="8229600" cy="3001963"/>
          </a:xfrm>
        </p:spPr>
        <p:txBody>
          <a:bodyPr anchor="ctr"/>
          <a:lstStyle/>
          <a:p>
            <a:pPr marL="0" indent="0" algn="ctr">
              <a:buNone/>
            </a:pPr>
            <a:r>
              <a:rPr lang="en-US" b="1" dirty="0">
                <a:solidFill>
                  <a:srgbClr val="FFFF00"/>
                </a:solidFill>
              </a:rPr>
              <a:t>NEXT WE NEED TO </a:t>
            </a:r>
            <a:r>
              <a:rPr lang="en-US" b="1" dirty="0" smtClean="0">
                <a:solidFill>
                  <a:srgbClr val="FFFF00"/>
                </a:solidFill>
              </a:rPr>
              <a:t>DISCUSS </a:t>
            </a:r>
            <a:r>
              <a:rPr lang="en-US" b="1" dirty="0">
                <a:solidFill>
                  <a:srgbClr val="FFFF00"/>
                </a:solidFill>
              </a:rPr>
              <a:t>HOW IT MIGHT BE REMOVED.</a:t>
            </a:r>
            <a:endParaRPr lang="en-US" dirty="0">
              <a:solidFill>
                <a:srgbClr val="FFFF00"/>
              </a:solidFill>
            </a:endParaRPr>
          </a:p>
          <a:p>
            <a:endParaRPr lang="en-US" dirty="0"/>
          </a:p>
        </p:txBody>
      </p:sp>
    </p:spTree>
    <p:extLst>
      <p:ext uri="{BB962C8B-B14F-4D97-AF65-F5344CB8AC3E}">
        <p14:creationId xmlns:p14="http://schemas.microsoft.com/office/powerpoint/2010/main" xmlns="" val="333395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554162"/>
          </a:xfrm>
          <a:noFill/>
        </p:spPr>
        <p:txBody>
          <a:bodyPr>
            <a:normAutofit/>
          </a:bodyPr>
          <a:lstStyle/>
          <a:p>
            <a:r>
              <a:rPr lang="en-US" sz="4000" b="1" dirty="0">
                <a:solidFill>
                  <a:srgbClr val="FFC000"/>
                </a:solidFill>
              </a:rPr>
              <a:t>CHRIST’S </a:t>
            </a:r>
            <a:r>
              <a:rPr lang="en-US" sz="4000" b="1" dirty="0" smtClean="0">
                <a:solidFill>
                  <a:srgbClr val="FFC000"/>
                </a:solidFill>
              </a:rPr>
              <a:t>DEATH</a:t>
            </a:r>
            <a:endParaRPr lang="en-US" sz="4000" dirty="0"/>
          </a:p>
        </p:txBody>
      </p:sp>
      <p:sp>
        <p:nvSpPr>
          <p:cNvPr id="3" name="Content Placeholder 2"/>
          <p:cNvSpPr>
            <a:spLocks noGrp="1"/>
          </p:cNvSpPr>
          <p:nvPr>
            <p:ph idx="1"/>
          </p:nvPr>
        </p:nvSpPr>
        <p:spPr>
          <a:xfrm>
            <a:off x="457200" y="1981200"/>
            <a:ext cx="8229600" cy="4525963"/>
          </a:xfrm>
        </p:spPr>
        <p:txBody>
          <a:bodyPr/>
          <a:lstStyle/>
          <a:p>
            <a:pPr marL="0" indent="0" algn="ctr">
              <a:buNone/>
            </a:pPr>
            <a:r>
              <a:rPr lang="en-US" dirty="0">
                <a:solidFill>
                  <a:srgbClr val="FFFF00"/>
                </a:solidFill>
              </a:rPr>
              <a:t>WHY WAS IT NECESSARY??—OR WAS IT</a:t>
            </a:r>
            <a:r>
              <a:rPr lang="en-US" dirty="0" smtClean="0">
                <a:solidFill>
                  <a:srgbClr val="FFFF00"/>
                </a:solidFill>
              </a:rPr>
              <a:t>??</a:t>
            </a:r>
          </a:p>
          <a:p>
            <a:pPr marL="0" indent="0" algn="ctr">
              <a:buNone/>
            </a:pPr>
            <a:endParaRPr lang="en-US" dirty="0">
              <a:solidFill>
                <a:srgbClr val="FFFF00"/>
              </a:solidFill>
            </a:endParaRPr>
          </a:p>
          <a:p>
            <a:pPr marL="0" indent="0">
              <a:buNone/>
            </a:pPr>
            <a:r>
              <a:rPr lang="en-US" dirty="0">
                <a:solidFill>
                  <a:srgbClr val="FFFF00"/>
                </a:solidFill>
              </a:rPr>
              <a:t>Is the law then against the promises of God? God forbid: </a:t>
            </a:r>
            <a:r>
              <a:rPr lang="en-US" u="sng" dirty="0">
                <a:solidFill>
                  <a:srgbClr val="FFFF00"/>
                </a:solidFill>
              </a:rPr>
              <a:t>for if there had been a law given which could have given life, truly righteousness should have been by the law</a:t>
            </a:r>
            <a:r>
              <a:rPr lang="en-US" dirty="0" smtClean="0">
                <a:solidFill>
                  <a:srgbClr val="FFFF00"/>
                </a:solidFill>
              </a:rPr>
              <a:t>.</a:t>
            </a:r>
            <a:endParaRPr lang="en-US" dirty="0">
              <a:solidFill>
                <a:srgbClr val="FFFF00"/>
              </a:solidFill>
            </a:endParaRPr>
          </a:p>
          <a:p>
            <a:pPr marL="0" indent="0">
              <a:buNone/>
            </a:pPr>
            <a:r>
              <a:rPr lang="en-US" dirty="0" smtClean="0">
                <a:solidFill>
                  <a:srgbClr val="92D050"/>
                </a:solidFill>
              </a:rPr>
              <a:t>				(</a:t>
            </a:r>
            <a:r>
              <a:rPr lang="en-US" dirty="0">
                <a:solidFill>
                  <a:srgbClr val="92D050"/>
                </a:solidFill>
              </a:rPr>
              <a:t>Galatians 3:21 AKJV)</a:t>
            </a:r>
          </a:p>
          <a:p>
            <a:pPr marL="0" indent="0" algn="ctr">
              <a:buNone/>
            </a:pPr>
            <a:endParaRPr lang="en-US" dirty="0">
              <a:solidFill>
                <a:srgbClr val="FFFF00"/>
              </a:solidFill>
            </a:endParaRPr>
          </a:p>
          <a:p>
            <a:endParaRPr lang="en-US" dirty="0"/>
          </a:p>
        </p:txBody>
      </p:sp>
    </p:spTree>
    <p:extLst>
      <p:ext uri="{BB962C8B-B14F-4D97-AF65-F5344CB8AC3E}">
        <p14:creationId xmlns:p14="http://schemas.microsoft.com/office/powerpoint/2010/main" xmlns="" val="1679564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657600"/>
            <a:ext cx="8229600" cy="2438400"/>
          </a:xfrm>
        </p:spPr>
        <p:txBody>
          <a:bodyPr>
            <a:normAutofit/>
          </a:bodyPr>
          <a:lstStyle/>
          <a:p>
            <a:r>
              <a:rPr lang="en-US" sz="3200" b="1" dirty="0">
                <a:solidFill>
                  <a:srgbClr val="FFFF00"/>
                </a:solidFill>
              </a:rPr>
              <a:t>HOW CAN OVER TWO-THIRDS OF OUR GENOME BE REMOVED (EVEN IF IT IS “TIED-UP” AS HETERCHROMATIN) AND HAVE US STILL BE “US</a:t>
            </a:r>
            <a:r>
              <a:rPr lang="en-US" sz="3200" b="1" dirty="0" smtClean="0">
                <a:solidFill>
                  <a:srgbClr val="FFFF00"/>
                </a:solidFill>
              </a:rPr>
              <a:t>”?</a:t>
            </a:r>
            <a:endParaRPr lang="en-US" sz="3200" dirty="0">
              <a:solidFill>
                <a:srgbClr val="FFFF00"/>
              </a:solidFill>
            </a:endParaRPr>
          </a:p>
        </p:txBody>
      </p:sp>
      <p:sp>
        <p:nvSpPr>
          <p:cNvPr id="3" name="Content Placeholder 2"/>
          <p:cNvSpPr>
            <a:spLocks noGrp="1"/>
          </p:cNvSpPr>
          <p:nvPr>
            <p:ph idx="1"/>
          </p:nvPr>
        </p:nvSpPr>
        <p:spPr>
          <a:xfrm>
            <a:off x="533400" y="304800"/>
            <a:ext cx="8229600" cy="2590800"/>
          </a:xfrm>
        </p:spPr>
        <p:txBody>
          <a:bodyPr anchor="ctr"/>
          <a:lstStyle/>
          <a:p>
            <a:pPr marL="0" indent="0" algn="ctr">
              <a:buNone/>
            </a:pPr>
            <a:r>
              <a:rPr lang="en-US" b="1" dirty="0">
                <a:solidFill>
                  <a:srgbClr val="FFFF00"/>
                </a:solidFill>
              </a:rPr>
              <a:t>COULD CHRIST’S DEATH HAVE SOMETHING TO DO WITH MGE REMOVAL</a:t>
            </a:r>
            <a:r>
              <a:rPr lang="en-US" b="1" dirty="0" smtClean="0">
                <a:solidFill>
                  <a:srgbClr val="FFFF00"/>
                </a:solidFill>
              </a:rPr>
              <a:t>?</a:t>
            </a:r>
            <a:endParaRPr lang="en-US" dirty="0"/>
          </a:p>
        </p:txBody>
      </p:sp>
      <p:sp>
        <p:nvSpPr>
          <p:cNvPr id="4" name="TextBox 3"/>
          <p:cNvSpPr txBox="1"/>
          <p:nvPr/>
        </p:nvSpPr>
        <p:spPr>
          <a:xfrm>
            <a:off x="1371600" y="2667000"/>
            <a:ext cx="5791200" cy="584775"/>
          </a:xfrm>
          <a:prstGeom prst="rect">
            <a:avLst/>
          </a:prstGeom>
          <a:noFill/>
        </p:spPr>
        <p:txBody>
          <a:bodyPr wrap="square" rtlCol="0">
            <a:spAutoFit/>
          </a:bodyPr>
          <a:lstStyle/>
          <a:p>
            <a:pPr algn="ctr"/>
            <a:r>
              <a:rPr lang="en-US" sz="3200" b="1" dirty="0" smtClean="0">
                <a:solidFill>
                  <a:srgbClr val="FFC000"/>
                </a:solidFill>
              </a:rPr>
              <a:t>PROBLEM # 1</a:t>
            </a:r>
            <a:endParaRPr lang="en-US" sz="3200" b="1" dirty="0">
              <a:solidFill>
                <a:srgbClr val="FFC000"/>
              </a:solidFill>
            </a:endParaRPr>
          </a:p>
        </p:txBody>
      </p:sp>
    </p:spTree>
    <p:extLst>
      <p:ext uri="{BB962C8B-B14F-4D97-AF65-F5344CB8AC3E}">
        <p14:creationId xmlns:p14="http://schemas.microsoft.com/office/powerpoint/2010/main" xmlns="" val="250059710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ext Box 1"/>
          <p:cNvSpPr txBox="1">
            <a:spLocks noChangeArrowheads="1"/>
          </p:cNvSpPr>
          <p:nvPr/>
        </p:nvSpPr>
        <p:spPr bwMode="auto">
          <a:xfrm>
            <a:off x="325440" y="381640"/>
            <a:ext cx="8493120" cy="414764"/>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FFFFFF"/>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9pPr>
          </a:lstStyle>
          <a:p>
            <a:pPr algn="ctr"/>
            <a:r>
              <a:rPr lang="en-GB" altLang="en-US" sz="1500" b="1" dirty="0">
                <a:solidFill>
                  <a:srgbClr val="FFFF00"/>
                </a:solidFill>
                <a:latin typeface="Arial" charset="0"/>
              </a:rPr>
              <a:t>Fig. 1 A correlation-based network connecting genes with similar genetic interaction profiles</a:t>
            </a:r>
            <a:r>
              <a:rPr lang="en-GB" altLang="en-US" sz="1500" b="1" dirty="0">
                <a:latin typeface="Arial" charset="0"/>
              </a:rPr>
              <a:t>. </a:t>
            </a:r>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729920" y="5943505"/>
            <a:ext cx="1226880" cy="652388"/>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FFFFFF"/>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pic>
        <p:nvPicPr>
          <p:cNvPr id="3075"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595520" y="979303"/>
            <a:ext cx="5955840" cy="4893634"/>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FFFFFF"/>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
        <p:nvSpPr>
          <p:cNvPr id="3076" name="Text Box 4"/>
          <p:cNvSpPr txBox="1">
            <a:spLocks noChangeArrowheads="1"/>
          </p:cNvSpPr>
          <p:nvPr/>
        </p:nvSpPr>
        <p:spPr bwMode="auto">
          <a:xfrm>
            <a:off x="1595520" y="6204172"/>
            <a:ext cx="3918240" cy="231864"/>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FFFFFF"/>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1pPr>
            <a:lvl2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2pPr>
            <a:lvl3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3pPr>
            <a:lvl4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4pPr>
            <a:lvl5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9pPr>
          </a:lstStyle>
          <a:p>
            <a:r>
              <a:rPr lang="en-GB" altLang="en-US" sz="1100" b="1" dirty="0">
                <a:solidFill>
                  <a:srgbClr val="FF0000"/>
                </a:solidFill>
                <a:latin typeface="Arial" charset="0"/>
              </a:rPr>
              <a:t>M Costanzo et al. Science 2010;327:425-431</a:t>
            </a:r>
          </a:p>
        </p:txBody>
      </p:sp>
      <p:sp>
        <p:nvSpPr>
          <p:cNvPr id="3077" name="Text Box 5"/>
          <p:cNvSpPr txBox="1">
            <a:spLocks noChangeArrowheads="1"/>
          </p:cNvSpPr>
          <p:nvPr/>
        </p:nvSpPr>
        <p:spPr bwMode="auto">
          <a:xfrm>
            <a:off x="97920" y="6613175"/>
            <a:ext cx="4930560" cy="3470764"/>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1pPr>
            <a:lvl2pPr>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2pPr>
            <a:lvl3pPr>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3pPr>
            <a:lvl4pPr>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4pPr>
            <a:lvl5pPr>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9pPr>
          </a:lstStyle>
          <a:p>
            <a:r>
              <a:rPr lang="en-GB" altLang="en-US" sz="900">
                <a:latin typeface="Arial" charset="0"/>
              </a:rPr>
              <a:t>Published by AAAS</a:t>
            </a:r>
          </a:p>
        </p:txBody>
      </p:sp>
    </p:spTree>
    <p:extLst>
      <p:ext uri="{BB962C8B-B14F-4D97-AF65-F5344CB8AC3E}">
        <p14:creationId xmlns:p14="http://schemas.microsoft.com/office/powerpoint/2010/main" xmlns="" val="72944140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782762"/>
          </a:xfrm>
        </p:spPr>
        <p:txBody>
          <a:bodyPr/>
          <a:lstStyle/>
          <a:p>
            <a:r>
              <a:rPr lang="en-US" b="1" dirty="0" smtClean="0">
                <a:solidFill>
                  <a:srgbClr val="FFC000"/>
                </a:solidFill>
              </a:rPr>
              <a:t>PROBLEM # 2</a:t>
            </a:r>
            <a:endParaRPr lang="en-US" dirty="0"/>
          </a:p>
        </p:txBody>
      </p:sp>
      <p:sp>
        <p:nvSpPr>
          <p:cNvPr id="3" name="Content Placeholder 2"/>
          <p:cNvSpPr>
            <a:spLocks noGrp="1"/>
          </p:cNvSpPr>
          <p:nvPr>
            <p:ph idx="1"/>
          </p:nvPr>
        </p:nvSpPr>
        <p:spPr>
          <a:xfrm>
            <a:off x="457200" y="3200400"/>
            <a:ext cx="8229600" cy="2925763"/>
          </a:xfrm>
        </p:spPr>
        <p:txBody>
          <a:bodyPr anchor="ctr"/>
          <a:lstStyle/>
          <a:p>
            <a:pPr algn="ctr">
              <a:buNone/>
            </a:pPr>
            <a:r>
              <a:rPr lang="en-US" b="1" dirty="0" smtClean="0">
                <a:solidFill>
                  <a:srgbClr val="FFC000"/>
                </a:solidFill>
              </a:rPr>
              <a:t>HOW CAN REMOVAL OF THE MGE’S NOT TRIGGER THE CELLS INTERNAL “SHUT-DOWN” PROGRAMS</a:t>
            </a: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solidFill>
                <a:srgbClr val="FFFF00"/>
              </a:solidFill>
            </a:endParaRPr>
          </a:p>
        </p:txBody>
      </p:sp>
      <p:pic>
        <p:nvPicPr>
          <p:cNvPr id="4" name="Snagit_PPT199" descr="PPT199.png"/>
          <p:cNvPicPr>
            <a:picLocks noGrp="1" noChangeAspect="1"/>
          </p:cNvPicPr>
          <p:nvPr>
            <p:ph idx="1"/>
          </p:nvPr>
        </p:nvPicPr>
        <p:blipFill>
          <a:blip r:embed="rId2" cstate="print"/>
          <a:stretch>
            <a:fillRect/>
          </a:stretch>
        </p:blipFill>
        <p:spPr>
          <a:xfrm>
            <a:off x="762000" y="152400"/>
            <a:ext cx="7687250" cy="2895600"/>
          </a:xfrm>
        </p:spPr>
      </p:pic>
      <p:pic>
        <p:nvPicPr>
          <p:cNvPr id="5" name="Snagit_PPT19A" descr="PPT19A.png"/>
          <p:cNvPicPr>
            <a:picLocks noChangeAspect="1"/>
          </p:cNvPicPr>
          <p:nvPr/>
        </p:nvPicPr>
        <p:blipFill>
          <a:blip r:embed="rId3" cstate="print"/>
          <a:stretch>
            <a:fillRect/>
          </a:stretch>
        </p:blipFill>
        <p:spPr>
          <a:xfrm>
            <a:off x="4724400" y="2819400"/>
            <a:ext cx="4158136" cy="4038600"/>
          </a:xfrm>
          <a:prstGeom prst="rect">
            <a:avLst/>
          </a:prstGeom>
        </p:spPr>
      </p:pic>
      <p:pic>
        <p:nvPicPr>
          <p:cNvPr id="6" name="Snagit_PPT19C" descr="PPT19C.png"/>
          <p:cNvPicPr>
            <a:picLocks noChangeAspect="1"/>
          </p:cNvPicPr>
          <p:nvPr/>
        </p:nvPicPr>
        <p:blipFill>
          <a:blip r:embed="rId4" cstate="print"/>
          <a:stretch>
            <a:fillRect/>
          </a:stretch>
        </p:blipFill>
        <p:spPr>
          <a:xfrm>
            <a:off x="228600" y="3048000"/>
            <a:ext cx="4523810" cy="1619048"/>
          </a:xfrm>
          <a:prstGeom prst="rect">
            <a:avLst/>
          </a:prstGeom>
        </p:spPr>
      </p:pic>
    </p:spTree>
    <p:extLst>
      <p:ext uri="{BB962C8B-B14F-4D97-AF65-F5344CB8AC3E}">
        <p14:creationId xmlns:p14="http://schemas.microsoft.com/office/powerpoint/2010/main" xmlns="" val="1389539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solidFill>
                  <a:srgbClr val="FFC000"/>
                </a:solidFill>
              </a:rPr>
              <a:t>REVIEW</a:t>
            </a:r>
            <a:endParaRPr lang="en-US" sz="3600" dirty="0">
              <a:solidFill>
                <a:srgbClr val="FFC000"/>
              </a:solidFill>
            </a:endParaRPr>
          </a:p>
        </p:txBody>
      </p:sp>
      <p:sp>
        <p:nvSpPr>
          <p:cNvPr id="3" name="Content Placeholder 2"/>
          <p:cNvSpPr>
            <a:spLocks noGrp="1"/>
          </p:cNvSpPr>
          <p:nvPr>
            <p:ph idx="1"/>
          </p:nvPr>
        </p:nvSpPr>
        <p:spPr>
          <a:xfrm>
            <a:off x="381000" y="1371600"/>
            <a:ext cx="8305800" cy="4800600"/>
          </a:xfrm>
        </p:spPr>
        <p:txBody>
          <a:bodyPr>
            <a:normAutofit/>
          </a:bodyPr>
          <a:lstStyle/>
          <a:p>
            <a:pPr marL="0" indent="0">
              <a:buNone/>
            </a:pPr>
            <a:r>
              <a:rPr lang="en-US" sz="2400" dirty="0">
                <a:solidFill>
                  <a:srgbClr val="FFFF00"/>
                </a:solidFill>
              </a:rPr>
              <a:t>Christ came into our world after the Adversary had introduced his varied information weaponry  against humanity. </a:t>
            </a:r>
            <a:endParaRPr lang="en-US" sz="2400" dirty="0" smtClean="0">
              <a:solidFill>
                <a:srgbClr val="FFFF00"/>
              </a:solidFill>
            </a:endParaRPr>
          </a:p>
          <a:p>
            <a:pPr marL="0" indent="0">
              <a:buNone/>
            </a:pPr>
            <a:endParaRPr lang="en-US" sz="2400" dirty="0" smtClean="0">
              <a:solidFill>
                <a:srgbClr val="FFFF00"/>
              </a:solidFill>
            </a:endParaRPr>
          </a:p>
          <a:p>
            <a:pPr marL="0" indent="0">
              <a:buNone/>
            </a:pPr>
            <a:r>
              <a:rPr lang="en-US" sz="2400" dirty="0">
                <a:solidFill>
                  <a:srgbClr val="FFFF00"/>
                </a:solidFill>
              </a:rPr>
              <a:t>The three wilderness temptations were engineered to appeal to the three main areas that the Devil utilizes to tempt humanity into using MGE controlled brain circuitry</a:t>
            </a:r>
            <a:r>
              <a:rPr lang="en-US" sz="2400" dirty="0" smtClean="0">
                <a:solidFill>
                  <a:srgbClr val="FFFF00"/>
                </a:solidFill>
              </a:rPr>
              <a:t>.</a:t>
            </a:r>
          </a:p>
          <a:p>
            <a:pPr marL="0" indent="0">
              <a:buNone/>
            </a:pPr>
            <a:endParaRPr lang="en-US" sz="2400" dirty="0" smtClean="0">
              <a:solidFill>
                <a:srgbClr val="FFFF00"/>
              </a:solidFill>
            </a:endParaRPr>
          </a:p>
          <a:p>
            <a:pPr marL="0" indent="0">
              <a:buNone/>
            </a:pPr>
            <a:r>
              <a:rPr lang="en-US" sz="2400" dirty="0">
                <a:solidFill>
                  <a:srgbClr val="FFFF00"/>
                </a:solidFill>
              </a:rPr>
              <a:t>Christ stated objectives in coming to this world were to destroy what the enemy had made, and in the process destroy the Adversary’s influence on this earth and destroy any sympathy for him throughout the rest of God’s creation</a:t>
            </a:r>
            <a:r>
              <a:rPr lang="en-US" sz="2400" dirty="0" smtClean="0">
                <a:solidFill>
                  <a:srgbClr val="FFFF00"/>
                </a:solidFill>
              </a:rPr>
              <a:t>. </a:t>
            </a:r>
            <a:endParaRPr lang="en-US" sz="2400" dirty="0">
              <a:solidFill>
                <a:srgbClr val="FFFF00"/>
              </a:solidFill>
            </a:endParaRPr>
          </a:p>
          <a:p>
            <a:endParaRPr lang="en-US" sz="2800" dirty="0"/>
          </a:p>
        </p:txBody>
      </p:sp>
    </p:spTree>
    <p:extLst>
      <p:ext uri="{BB962C8B-B14F-4D97-AF65-F5344CB8AC3E}">
        <p14:creationId xmlns:p14="http://schemas.microsoft.com/office/powerpoint/2010/main" xmlns="" val="1725219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solidFill>
                <a:srgbClr val="FFFF00"/>
              </a:solidFill>
            </a:endParaRPr>
          </a:p>
        </p:txBody>
      </p:sp>
      <p:pic>
        <p:nvPicPr>
          <p:cNvPr id="4" name="Snagit_PPT19E" descr="PPT19E.png"/>
          <p:cNvPicPr>
            <a:picLocks noGrp="1" noChangeAspect="1"/>
          </p:cNvPicPr>
          <p:nvPr>
            <p:ph idx="1"/>
          </p:nvPr>
        </p:nvPicPr>
        <p:blipFill>
          <a:blip r:embed="rId2" cstate="print"/>
          <a:stretch>
            <a:fillRect/>
          </a:stretch>
        </p:blipFill>
        <p:spPr>
          <a:xfrm>
            <a:off x="685800" y="381000"/>
            <a:ext cx="7695239" cy="2733334"/>
          </a:xfrm>
        </p:spPr>
      </p:pic>
      <p:pic>
        <p:nvPicPr>
          <p:cNvPr id="5" name="Snagit_PPT1A0" descr="PPT1A0.png"/>
          <p:cNvPicPr>
            <a:picLocks noChangeAspect="1"/>
          </p:cNvPicPr>
          <p:nvPr/>
        </p:nvPicPr>
        <p:blipFill>
          <a:blip r:embed="rId3" cstate="print"/>
          <a:stretch>
            <a:fillRect/>
          </a:stretch>
        </p:blipFill>
        <p:spPr>
          <a:xfrm>
            <a:off x="609600" y="3124200"/>
            <a:ext cx="7895239" cy="2761905"/>
          </a:xfrm>
          <a:prstGeom prst="rect">
            <a:avLst/>
          </a:prstGeom>
        </p:spPr>
      </p:pic>
    </p:spTree>
    <p:extLst>
      <p:ext uri="{BB962C8B-B14F-4D97-AF65-F5344CB8AC3E}">
        <p14:creationId xmlns:p14="http://schemas.microsoft.com/office/powerpoint/2010/main" xmlns="" val="192517437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76400"/>
            <a:ext cx="8229600" cy="2362200"/>
          </a:xfrm>
        </p:spPr>
        <p:txBody>
          <a:bodyPr/>
          <a:lstStyle/>
          <a:p>
            <a:r>
              <a:rPr lang="en-US" b="1" dirty="0" smtClean="0">
                <a:solidFill>
                  <a:srgbClr val="FFC000"/>
                </a:solidFill>
              </a:rPr>
              <a:t>DOES SCRIPTURE HELP ANSWER THESE PROBLEMS?</a:t>
            </a:r>
            <a:endParaRPr lang="en-US" b="1" dirty="0">
              <a:solidFill>
                <a:srgbClr val="FFC000"/>
              </a:solidFill>
            </a:endParaRPr>
          </a:p>
        </p:txBody>
      </p:sp>
      <p:sp>
        <p:nvSpPr>
          <p:cNvPr id="3" name="Content Placeholder 2"/>
          <p:cNvSpPr>
            <a:spLocks noGrp="1"/>
          </p:cNvSpPr>
          <p:nvPr>
            <p:ph idx="1"/>
          </p:nvPr>
        </p:nvSpPr>
        <p:spPr>
          <a:xfrm>
            <a:off x="457200" y="4572000"/>
            <a:ext cx="8229600" cy="1554163"/>
          </a:xfrm>
        </p:spPr>
        <p:txBody>
          <a:bodyPr/>
          <a:lstStyle/>
          <a:p>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endParaRPr lang="en-US" dirty="0"/>
          </a:p>
        </p:txBody>
      </p:sp>
      <p:sp>
        <p:nvSpPr>
          <p:cNvPr id="3" name="Content Placeholder 2"/>
          <p:cNvSpPr>
            <a:spLocks noGrp="1"/>
          </p:cNvSpPr>
          <p:nvPr>
            <p:ph idx="1"/>
          </p:nvPr>
        </p:nvSpPr>
        <p:spPr>
          <a:xfrm>
            <a:off x="457200" y="838200"/>
            <a:ext cx="8229600" cy="5287963"/>
          </a:xfrm>
        </p:spPr>
        <p:txBody>
          <a:bodyPr>
            <a:normAutofit/>
          </a:bodyPr>
          <a:lstStyle/>
          <a:p>
            <a:pPr marL="0" indent="0">
              <a:buNone/>
            </a:pPr>
            <a:r>
              <a:rPr lang="en-US" sz="2800" dirty="0">
                <a:solidFill>
                  <a:srgbClr val="FFFF00"/>
                </a:solidFill>
              </a:rPr>
              <a:t>And Abraham said, My son, </a:t>
            </a:r>
            <a:r>
              <a:rPr lang="en-US" sz="2800" u="sng" dirty="0">
                <a:solidFill>
                  <a:srgbClr val="FFFF00"/>
                </a:solidFill>
              </a:rPr>
              <a:t>God will provide himself a lamb for a burnt offering</a:t>
            </a:r>
            <a:r>
              <a:rPr lang="en-US" sz="2800" dirty="0">
                <a:solidFill>
                  <a:srgbClr val="FFFF00"/>
                </a:solidFill>
              </a:rPr>
              <a:t>: so they went both of them together</a:t>
            </a:r>
            <a:r>
              <a:rPr lang="en-US" sz="2800" dirty="0" smtClean="0">
                <a:solidFill>
                  <a:srgbClr val="FFFF00"/>
                </a:solidFill>
              </a:rPr>
              <a:t>.</a:t>
            </a:r>
            <a:endParaRPr lang="en-US" sz="2800" dirty="0">
              <a:solidFill>
                <a:srgbClr val="FFFF00"/>
              </a:solidFill>
            </a:endParaRPr>
          </a:p>
          <a:p>
            <a:pPr marL="0" indent="0">
              <a:buNone/>
            </a:pPr>
            <a:r>
              <a:rPr lang="en-US" sz="2800" dirty="0" smtClean="0">
                <a:solidFill>
                  <a:srgbClr val="92D050"/>
                </a:solidFill>
              </a:rPr>
              <a:t>					(</a:t>
            </a:r>
            <a:r>
              <a:rPr lang="en-US" sz="2800" dirty="0">
                <a:solidFill>
                  <a:srgbClr val="92D050"/>
                </a:solidFill>
              </a:rPr>
              <a:t>Genesis 22:8 AKJV</a:t>
            </a:r>
            <a:r>
              <a:rPr lang="en-US" sz="2800" dirty="0" smtClean="0">
                <a:solidFill>
                  <a:srgbClr val="92D050"/>
                </a:solidFill>
              </a:rPr>
              <a:t>)</a:t>
            </a:r>
          </a:p>
          <a:p>
            <a:pPr marL="0" indent="0">
              <a:buNone/>
            </a:pPr>
            <a:endParaRPr lang="en-US" sz="2800" dirty="0">
              <a:solidFill>
                <a:srgbClr val="92D050"/>
              </a:solidFill>
            </a:endParaRPr>
          </a:p>
          <a:p>
            <a:pPr marL="0" indent="0">
              <a:buNone/>
            </a:pPr>
            <a:r>
              <a:rPr lang="en-US" sz="2800" dirty="0">
                <a:solidFill>
                  <a:srgbClr val="FFFF00"/>
                </a:solidFill>
              </a:rPr>
              <a:t>And Abraham lifted up his eyes, and looked, and behold behind him a ram caught in a thicket by his horns: and Abraham went and took the ram, and </a:t>
            </a:r>
            <a:r>
              <a:rPr lang="en-US" sz="2800" u="sng" dirty="0">
                <a:solidFill>
                  <a:srgbClr val="FFFF00"/>
                </a:solidFill>
              </a:rPr>
              <a:t>offered him up for a burnt offering in the stead of his son</a:t>
            </a:r>
            <a:r>
              <a:rPr lang="en-US" sz="2800" u="sng" dirty="0" smtClean="0">
                <a:solidFill>
                  <a:srgbClr val="FFFF00"/>
                </a:solidFill>
              </a:rPr>
              <a:t>.</a:t>
            </a:r>
            <a:endParaRPr lang="en-US" sz="2800" dirty="0">
              <a:solidFill>
                <a:srgbClr val="FFFF00"/>
              </a:solidFill>
            </a:endParaRPr>
          </a:p>
          <a:p>
            <a:pPr marL="0" indent="0">
              <a:buNone/>
            </a:pPr>
            <a:r>
              <a:rPr lang="en-US" sz="2800" dirty="0" smtClean="0">
                <a:solidFill>
                  <a:srgbClr val="92D050"/>
                </a:solidFill>
              </a:rPr>
              <a:t>					(</a:t>
            </a:r>
            <a:r>
              <a:rPr lang="en-US" sz="2800" dirty="0">
                <a:solidFill>
                  <a:srgbClr val="92D050"/>
                </a:solidFill>
              </a:rPr>
              <a:t>Genesis 22:13 AKJV)</a:t>
            </a:r>
          </a:p>
          <a:p>
            <a:endParaRPr lang="en-US" dirty="0"/>
          </a:p>
        </p:txBody>
      </p:sp>
    </p:spTree>
    <p:extLst>
      <p:ext uri="{BB962C8B-B14F-4D97-AF65-F5344CB8AC3E}">
        <p14:creationId xmlns:p14="http://schemas.microsoft.com/office/powerpoint/2010/main" xmlns="" val="1697213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630362"/>
          </a:xfrm>
        </p:spPr>
        <p:txBody>
          <a:bodyPr>
            <a:normAutofit/>
          </a:bodyPr>
          <a:lstStyle/>
          <a:p>
            <a:r>
              <a:rPr lang="en-US" sz="3200" b="1" dirty="0">
                <a:solidFill>
                  <a:srgbClr val="FFC000"/>
                </a:solidFill>
              </a:rPr>
              <a:t>WE NOW NEED TO LOOK VERY CAREFULLY INTO CHRIST’S DEATH TO SEE WHAT THE BIBLE SAYS</a:t>
            </a:r>
            <a:r>
              <a:rPr lang="en-US" sz="3200" b="1" dirty="0" smtClean="0">
                <a:solidFill>
                  <a:srgbClr val="FFC000"/>
                </a:solidFill>
              </a:rPr>
              <a:t>:</a:t>
            </a:r>
            <a:endParaRPr lang="en-US" sz="3200" dirty="0"/>
          </a:p>
        </p:txBody>
      </p:sp>
      <p:sp>
        <p:nvSpPr>
          <p:cNvPr id="3" name="Content Placeholder 2"/>
          <p:cNvSpPr>
            <a:spLocks noGrp="1"/>
          </p:cNvSpPr>
          <p:nvPr>
            <p:ph idx="1"/>
          </p:nvPr>
        </p:nvSpPr>
        <p:spPr>
          <a:xfrm>
            <a:off x="457200" y="1905000"/>
            <a:ext cx="8229600" cy="4495800"/>
          </a:xfrm>
        </p:spPr>
        <p:txBody>
          <a:bodyPr/>
          <a:lstStyle/>
          <a:p>
            <a:pPr marL="0" indent="0">
              <a:buNone/>
            </a:pPr>
            <a:r>
              <a:rPr lang="en-US" sz="2800" u="sng" dirty="0">
                <a:solidFill>
                  <a:srgbClr val="FFFF00"/>
                </a:solidFill>
              </a:rPr>
              <a:t>For the wages of sin is death</a:t>
            </a:r>
            <a:r>
              <a:rPr lang="en-US" sz="2800" dirty="0">
                <a:solidFill>
                  <a:srgbClr val="FFFF00"/>
                </a:solidFill>
              </a:rPr>
              <a:t>; but the gift of God is eternal life through Jesus Christ our Lord</a:t>
            </a:r>
            <a:r>
              <a:rPr lang="en-US" sz="2800" dirty="0" smtClean="0">
                <a:solidFill>
                  <a:srgbClr val="FFFF00"/>
                </a:solidFill>
              </a:rPr>
              <a:t>.</a:t>
            </a:r>
            <a:endParaRPr lang="en-US" sz="2800" dirty="0">
              <a:solidFill>
                <a:srgbClr val="FFFF00"/>
              </a:solidFill>
            </a:endParaRPr>
          </a:p>
          <a:p>
            <a:pPr marL="0" indent="0">
              <a:buNone/>
            </a:pPr>
            <a:r>
              <a:rPr lang="en-US" sz="2800" dirty="0" smtClean="0">
                <a:solidFill>
                  <a:srgbClr val="92D050"/>
                </a:solidFill>
              </a:rPr>
              <a:t>					(</a:t>
            </a:r>
            <a:r>
              <a:rPr lang="en-US" sz="2800" dirty="0">
                <a:solidFill>
                  <a:srgbClr val="92D050"/>
                </a:solidFill>
              </a:rPr>
              <a:t>Romans 6:23 AKJV</a:t>
            </a:r>
            <a:r>
              <a:rPr lang="en-US" sz="2800" dirty="0" smtClean="0">
                <a:solidFill>
                  <a:srgbClr val="92D050"/>
                </a:solidFill>
              </a:rPr>
              <a:t>)</a:t>
            </a:r>
          </a:p>
          <a:p>
            <a:pPr marL="0" indent="0">
              <a:buNone/>
            </a:pPr>
            <a:endParaRPr lang="en-US" sz="2800" dirty="0">
              <a:solidFill>
                <a:srgbClr val="92D050"/>
              </a:solidFill>
            </a:endParaRPr>
          </a:p>
          <a:p>
            <a:pPr marL="0" indent="0">
              <a:buNone/>
            </a:pPr>
            <a:r>
              <a:rPr lang="en-US" sz="2800" u="sng" dirty="0">
                <a:solidFill>
                  <a:srgbClr val="FFFF00"/>
                </a:solidFill>
              </a:rPr>
              <a:t>Who (Christ) was delivered (yielded up) for our offenses (missing the mark), and was raised again for our justification</a:t>
            </a:r>
            <a:r>
              <a:rPr lang="en-US" sz="2800" u="sng" dirty="0" smtClean="0">
                <a:solidFill>
                  <a:srgbClr val="FFFF00"/>
                </a:solidFill>
              </a:rPr>
              <a:t>.</a:t>
            </a:r>
            <a:endParaRPr lang="en-US" sz="2800" dirty="0">
              <a:solidFill>
                <a:srgbClr val="FFFF00"/>
              </a:solidFill>
            </a:endParaRPr>
          </a:p>
          <a:p>
            <a:pPr marL="0" indent="0">
              <a:buNone/>
            </a:pPr>
            <a:r>
              <a:rPr lang="en-US" sz="2800" dirty="0" smtClean="0">
                <a:solidFill>
                  <a:srgbClr val="92D050"/>
                </a:solidFill>
              </a:rPr>
              <a:t>					(</a:t>
            </a:r>
            <a:r>
              <a:rPr lang="en-US" sz="2800" dirty="0">
                <a:solidFill>
                  <a:srgbClr val="92D050"/>
                </a:solidFill>
              </a:rPr>
              <a:t>Romans 4:25 AKJV</a:t>
            </a:r>
            <a:r>
              <a:rPr lang="en-US" sz="2800" dirty="0" smtClean="0">
                <a:solidFill>
                  <a:srgbClr val="92D050"/>
                </a:solidFill>
              </a:rPr>
              <a:t>)</a:t>
            </a:r>
            <a:endParaRPr lang="en-US" dirty="0"/>
          </a:p>
        </p:txBody>
      </p:sp>
    </p:spTree>
    <p:extLst>
      <p:ext uri="{BB962C8B-B14F-4D97-AF65-F5344CB8AC3E}">
        <p14:creationId xmlns:p14="http://schemas.microsoft.com/office/powerpoint/2010/main" xmlns="" val="1610086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487362"/>
          </a:xfrm>
        </p:spPr>
        <p:txBody>
          <a:bodyPr>
            <a:normAutofit fontScale="90000"/>
          </a:bodyPr>
          <a:lstStyle/>
          <a:p>
            <a:endParaRPr lang="en-US" dirty="0"/>
          </a:p>
        </p:txBody>
      </p:sp>
      <p:sp>
        <p:nvSpPr>
          <p:cNvPr id="5" name="Text Placeholder 4"/>
          <p:cNvSpPr>
            <a:spLocks noGrp="1"/>
          </p:cNvSpPr>
          <p:nvPr>
            <p:ph type="body" idx="1"/>
          </p:nvPr>
        </p:nvSpPr>
        <p:spPr>
          <a:xfrm>
            <a:off x="457200" y="1676400"/>
            <a:ext cx="4040188" cy="639762"/>
          </a:xfrm>
        </p:spPr>
        <p:txBody>
          <a:bodyPr>
            <a:normAutofit/>
          </a:bodyPr>
          <a:lstStyle/>
          <a:p>
            <a:r>
              <a:rPr lang="en-US" sz="3200" dirty="0">
                <a:solidFill>
                  <a:srgbClr val="FFC000"/>
                </a:solidFill>
              </a:rPr>
              <a:t>FIRST QUESTION</a:t>
            </a:r>
            <a:r>
              <a:rPr lang="en-US" sz="3200" dirty="0" smtClean="0">
                <a:solidFill>
                  <a:srgbClr val="FFC000"/>
                </a:solidFill>
              </a:rPr>
              <a:t>:</a:t>
            </a:r>
            <a:endParaRPr lang="en-US" sz="3200" dirty="0">
              <a:solidFill>
                <a:srgbClr val="FFC000"/>
              </a:solidFill>
            </a:endParaRPr>
          </a:p>
        </p:txBody>
      </p:sp>
      <p:sp>
        <p:nvSpPr>
          <p:cNvPr id="6" name="Content Placeholder 5"/>
          <p:cNvSpPr>
            <a:spLocks noGrp="1"/>
          </p:cNvSpPr>
          <p:nvPr>
            <p:ph sz="half" idx="2"/>
          </p:nvPr>
        </p:nvSpPr>
        <p:spPr>
          <a:xfrm>
            <a:off x="457200" y="2285999"/>
            <a:ext cx="3733800" cy="3840163"/>
          </a:xfrm>
        </p:spPr>
        <p:txBody>
          <a:bodyPr anchor="ctr"/>
          <a:lstStyle/>
          <a:p>
            <a:pPr marL="0" indent="0">
              <a:buNone/>
            </a:pPr>
            <a:r>
              <a:rPr lang="en-US" sz="2800" b="1" dirty="0">
                <a:solidFill>
                  <a:srgbClr val="FFFF00"/>
                </a:solidFill>
              </a:rPr>
              <a:t>WHAT HAPPENED IN GETHSEMANE? AND, WAS IT NECESSARY?</a:t>
            </a:r>
            <a:endParaRPr lang="en-US" sz="2800" dirty="0">
              <a:solidFill>
                <a:srgbClr val="FFFF00"/>
              </a:solidFill>
            </a:endParaRPr>
          </a:p>
          <a:p>
            <a:endParaRPr lang="en-US" dirty="0"/>
          </a:p>
        </p:txBody>
      </p:sp>
      <p:sp>
        <p:nvSpPr>
          <p:cNvPr id="7" name="Text Placeholder 6"/>
          <p:cNvSpPr>
            <a:spLocks noGrp="1"/>
          </p:cNvSpPr>
          <p:nvPr>
            <p:ph type="body" sz="quarter" idx="3"/>
          </p:nvPr>
        </p:nvSpPr>
        <p:spPr>
          <a:xfrm>
            <a:off x="4648200" y="1676400"/>
            <a:ext cx="4041775" cy="639762"/>
          </a:xfrm>
        </p:spPr>
        <p:txBody>
          <a:bodyPr>
            <a:normAutofit/>
          </a:bodyPr>
          <a:lstStyle/>
          <a:p>
            <a:r>
              <a:rPr lang="en-US" sz="3200" dirty="0">
                <a:solidFill>
                  <a:srgbClr val="FFC000"/>
                </a:solidFill>
              </a:rPr>
              <a:t>SECOND QUESTION</a:t>
            </a:r>
            <a:r>
              <a:rPr lang="en-US" sz="3200" dirty="0" smtClean="0">
                <a:solidFill>
                  <a:srgbClr val="FFC000"/>
                </a:solidFill>
              </a:rPr>
              <a:t>:</a:t>
            </a:r>
            <a:endParaRPr lang="en-US" sz="3200" dirty="0">
              <a:solidFill>
                <a:srgbClr val="FFC000"/>
              </a:solidFill>
            </a:endParaRPr>
          </a:p>
        </p:txBody>
      </p:sp>
      <p:sp>
        <p:nvSpPr>
          <p:cNvPr id="8" name="Content Placeholder 7"/>
          <p:cNvSpPr>
            <a:spLocks noGrp="1"/>
          </p:cNvSpPr>
          <p:nvPr>
            <p:ph sz="quarter" idx="4"/>
          </p:nvPr>
        </p:nvSpPr>
        <p:spPr>
          <a:xfrm>
            <a:off x="4645025" y="2285999"/>
            <a:ext cx="3965575" cy="3840163"/>
          </a:xfrm>
        </p:spPr>
        <p:txBody>
          <a:bodyPr anchor="ctr">
            <a:normAutofit/>
          </a:bodyPr>
          <a:lstStyle/>
          <a:p>
            <a:pPr marL="0" indent="0">
              <a:buNone/>
            </a:pPr>
            <a:r>
              <a:rPr lang="en-US" sz="3200" b="1" dirty="0"/>
              <a:t>:  </a:t>
            </a:r>
            <a:r>
              <a:rPr lang="en-US" sz="3200" b="1" dirty="0">
                <a:solidFill>
                  <a:srgbClr val="FFFF00"/>
                </a:solidFill>
              </a:rPr>
              <a:t>WHY THE CROSS?</a:t>
            </a:r>
            <a:endParaRPr lang="en-US" sz="3200" dirty="0">
              <a:solidFill>
                <a:srgbClr val="FFFF00"/>
              </a:solidFill>
            </a:endParaRPr>
          </a:p>
        </p:txBody>
      </p:sp>
    </p:spTree>
    <p:extLst>
      <p:ext uri="{BB962C8B-B14F-4D97-AF65-F5344CB8AC3E}">
        <p14:creationId xmlns:p14="http://schemas.microsoft.com/office/powerpoint/2010/main" xmlns="" val="1930421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rgbClr val="FFC000"/>
                </a:solidFill>
              </a:rPr>
              <a:t>GETHSEMANE</a:t>
            </a:r>
            <a:endParaRPr lang="en-US" dirty="0"/>
          </a:p>
        </p:txBody>
      </p:sp>
      <p:sp>
        <p:nvSpPr>
          <p:cNvPr id="3" name="Content Placeholder 2"/>
          <p:cNvSpPr>
            <a:spLocks noGrp="1"/>
          </p:cNvSpPr>
          <p:nvPr>
            <p:ph idx="1"/>
          </p:nvPr>
        </p:nvSpPr>
        <p:spPr>
          <a:xfrm>
            <a:off x="457200" y="1295400"/>
            <a:ext cx="8382000" cy="5181600"/>
          </a:xfrm>
        </p:spPr>
        <p:txBody>
          <a:bodyPr>
            <a:normAutofit/>
          </a:bodyPr>
          <a:lstStyle/>
          <a:p>
            <a:pPr marL="0" indent="0">
              <a:buNone/>
            </a:pPr>
            <a:r>
              <a:rPr lang="en-US" sz="2400" dirty="0">
                <a:solidFill>
                  <a:srgbClr val="FF0000"/>
                </a:solidFill>
              </a:rPr>
              <a:t>For I say to you, that this that is written must yet be accomplished in me, </a:t>
            </a:r>
            <a:r>
              <a:rPr lang="en-US" sz="2400" u="sng" dirty="0">
                <a:solidFill>
                  <a:srgbClr val="FF0000"/>
                </a:solidFill>
              </a:rPr>
              <a:t>And he was reckoned among the transgressors:</a:t>
            </a:r>
            <a:r>
              <a:rPr lang="en-US" sz="2400" dirty="0">
                <a:solidFill>
                  <a:srgbClr val="FF0000"/>
                </a:solidFill>
              </a:rPr>
              <a:t> for the things concerning me have an end (fulfillment</a:t>
            </a:r>
            <a:r>
              <a:rPr lang="en-US" sz="2400" dirty="0" smtClean="0">
                <a:solidFill>
                  <a:srgbClr val="FF0000"/>
                </a:solidFill>
              </a:rPr>
              <a:t>).                  </a:t>
            </a:r>
            <a:r>
              <a:rPr lang="en-US" sz="2400" dirty="0" smtClean="0">
                <a:solidFill>
                  <a:srgbClr val="FFFF00"/>
                </a:solidFill>
              </a:rPr>
              <a:t>							</a:t>
            </a:r>
            <a:r>
              <a:rPr lang="en-US" sz="2400" dirty="0" smtClean="0">
                <a:solidFill>
                  <a:srgbClr val="92D050"/>
                </a:solidFill>
              </a:rPr>
              <a:t>(</a:t>
            </a:r>
            <a:r>
              <a:rPr lang="en-US" sz="2400" dirty="0">
                <a:solidFill>
                  <a:srgbClr val="92D050"/>
                </a:solidFill>
              </a:rPr>
              <a:t>Luke 22:37 AKJV</a:t>
            </a:r>
            <a:r>
              <a:rPr lang="en-US" sz="2400" dirty="0" smtClean="0">
                <a:solidFill>
                  <a:srgbClr val="92D050"/>
                </a:solidFill>
              </a:rPr>
              <a:t>)</a:t>
            </a:r>
          </a:p>
          <a:p>
            <a:pPr marL="0" indent="0">
              <a:buNone/>
            </a:pPr>
            <a:r>
              <a:rPr lang="en-US" sz="2400" dirty="0">
                <a:solidFill>
                  <a:srgbClr val="FF0000"/>
                </a:solidFill>
              </a:rPr>
              <a:t>"For I say to you*, it is still necessary </a:t>
            </a:r>
            <a:r>
              <a:rPr lang="en-US" sz="2400" i="1" dirty="0">
                <a:solidFill>
                  <a:srgbClr val="FFFF00"/>
                </a:solidFill>
              </a:rPr>
              <a:t>[for]</a:t>
            </a:r>
            <a:r>
              <a:rPr lang="en-US" sz="2400" dirty="0">
                <a:solidFill>
                  <a:srgbClr val="FFFF00"/>
                </a:solidFill>
              </a:rPr>
              <a:t> </a:t>
            </a:r>
            <a:r>
              <a:rPr lang="en-US" sz="2400" dirty="0">
                <a:solidFill>
                  <a:srgbClr val="FF0000"/>
                </a:solidFill>
              </a:rPr>
              <a:t>this, the </a:t>
            </a:r>
            <a:r>
              <a:rPr lang="en-US" sz="2400" i="1" dirty="0">
                <a:solidFill>
                  <a:srgbClr val="FFFF00"/>
                </a:solidFill>
              </a:rPr>
              <a:t>[saying]</a:t>
            </a:r>
            <a:r>
              <a:rPr lang="en-US" sz="2400" dirty="0">
                <a:solidFill>
                  <a:srgbClr val="FFFF00"/>
                </a:solidFill>
              </a:rPr>
              <a:t> </a:t>
            </a:r>
            <a:r>
              <a:rPr lang="en-US" sz="2400" dirty="0">
                <a:solidFill>
                  <a:srgbClr val="FF0000"/>
                </a:solidFill>
              </a:rPr>
              <a:t>having been written, to be fulfilled in Me, </a:t>
            </a:r>
            <a:r>
              <a:rPr lang="en-US" sz="2400" u="sng" dirty="0">
                <a:solidFill>
                  <a:srgbClr val="FF0000"/>
                </a:solidFill>
              </a:rPr>
              <a:t>'And He was counted with lawless </a:t>
            </a:r>
            <a:r>
              <a:rPr lang="en-US" sz="2400" i="1" dirty="0">
                <a:solidFill>
                  <a:srgbClr val="FFFF00"/>
                </a:solidFill>
              </a:rPr>
              <a:t>[ones]</a:t>
            </a:r>
            <a:r>
              <a:rPr lang="en-US" sz="2400" dirty="0">
                <a:solidFill>
                  <a:srgbClr val="FF0000"/>
                </a:solidFill>
              </a:rPr>
              <a:t>,'</a:t>
            </a:r>
            <a:r>
              <a:rPr lang="en-US" sz="2400" dirty="0">
                <a:solidFill>
                  <a:srgbClr val="FFFF00"/>
                </a:solidFill>
              </a:rPr>
              <a:t> </a:t>
            </a:r>
            <a:r>
              <a:rPr lang="en-US" sz="2400" dirty="0">
                <a:solidFill>
                  <a:srgbClr val="FF0000"/>
                </a:solidFill>
              </a:rPr>
              <a:t>for also the </a:t>
            </a:r>
            <a:r>
              <a:rPr lang="en-US" sz="2400" i="1" dirty="0">
                <a:solidFill>
                  <a:srgbClr val="FFFF00"/>
                </a:solidFill>
              </a:rPr>
              <a:t>[things]</a:t>
            </a:r>
            <a:r>
              <a:rPr lang="en-US" sz="2400" dirty="0">
                <a:solidFill>
                  <a:srgbClr val="FFFF00"/>
                </a:solidFill>
              </a:rPr>
              <a:t> </a:t>
            </a:r>
            <a:r>
              <a:rPr lang="en-US" sz="2400" dirty="0">
                <a:solidFill>
                  <a:srgbClr val="FF0000"/>
                </a:solidFill>
              </a:rPr>
              <a:t>concerning Me have an end </a:t>
            </a:r>
            <a:r>
              <a:rPr lang="en-US" sz="2400" i="1" dirty="0">
                <a:solidFill>
                  <a:srgbClr val="FFFF00"/>
                </a:solidFill>
              </a:rPr>
              <a:t>[fig., a fulfillment]</a:t>
            </a:r>
            <a:r>
              <a:rPr lang="en-US" sz="2400" dirty="0">
                <a:solidFill>
                  <a:srgbClr val="FF0000"/>
                </a:solidFill>
              </a:rPr>
              <a:t>." </a:t>
            </a:r>
            <a:r>
              <a:rPr lang="en-US" sz="2400" i="1" dirty="0">
                <a:solidFill>
                  <a:srgbClr val="FFFF00"/>
                </a:solidFill>
              </a:rPr>
              <a:t>[Isaiah 53:12]</a:t>
            </a:r>
            <a:r>
              <a:rPr lang="en-US" sz="2400" dirty="0">
                <a:solidFill>
                  <a:srgbClr val="FF0000"/>
                </a:solidFill>
              </a:rPr>
              <a:t> </a:t>
            </a:r>
          </a:p>
          <a:p>
            <a:pPr marL="0" indent="0">
              <a:buNone/>
            </a:pPr>
            <a:r>
              <a:rPr lang="en-US" sz="2400" dirty="0" smtClean="0">
                <a:solidFill>
                  <a:srgbClr val="92D050"/>
                </a:solidFill>
              </a:rPr>
              <a:t>						(</a:t>
            </a:r>
            <a:r>
              <a:rPr lang="en-US" sz="2400" dirty="0">
                <a:solidFill>
                  <a:srgbClr val="92D050"/>
                </a:solidFill>
              </a:rPr>
              <a:t>Luke 22:37 ALT</a:t>
            </a:r>
            <a:r>
              <a:rPr lang="en-US" sz="2400" dirty="0" smtClean="0">
                <a:solidFill>
                  <a:srgbClr val="92D050"/>
                </a:solidFill>
              </a:rPr>
              <a:t>)</a:t>
            </a:r>
          </a:p>
          <a:p>
            <a:pPr marL="0" indent="0">
              <a:buNone/>
            </a:pPr>
            <a:r>
              <a:rPr lang="en-US" sz="2400" u="sng" dirty="0">
                <a:solidFill>
                  <a:srgbClr val="FFFF00"/>
                </a:solidFill>
              </a:rPr>
              <a:t>For he has made him to be sin for us, who knew no sin</a:t>
            </a:r>
            <a:r>
              <a:rPr lang="en-US" sz="2400" dirty="0">
                <a:solidFill>
                  <a:srgbClr val="FFFF00"/>
                </a:solidFill>
              </a:rPr>
              <a:t>; that we might be made the righteousness of God in him</a:t>
            </a:r>
            <a:r>
              <a:rPr lang="en-US" sz="2400" dirty="0" smtClean="0">
                <a:solidFill>
                  <a:srgbClr val="FFFF00"/>
                </a:solidFill>
              </a:rPr>
              <a:t>.</a:t>
            </a:r>
            <a:endParaRPr lang="en-US" sz="2400" dirty="0">
              <a:solidFill>
                <a:srgbClr val="FFFF00"/>
              </a:solidFill>
            </a:endParaRPr>
          </a:p>
          <a:p>
            <a:pPr marL="0" indent="0">
              <a:buNone/>
            </a:pPr>
            <a:r>
              <a:rPr lang="en-US" sz="2400" dirty="0" smtClean="0">
                <a:solidFill>
                  <a:srgbClr val="92D050"/>
                </a:solidFill>
              </a:rPr>
              <a:t>					(</a:t>
            </a:r>
            <a:r>
              <a:rPr lang="en-US" sz="2400" dirty="0">
                <a:solidFill>
                  <a:srgbClr val="92D050"/>
                </a:solidFill>
              </a:rPr>
              <a:t>2 Corinthians 5:21 AKJV)</a:t>
            </a:r>
          </a:p>
          <a:p>
            <a:pPr marL="0" indent="0">
              <a:buNone/>
            </a:pPr>
            <a:endParaRPr lang="en-US" sz="2400" dirty="0">
              <a:solidFill>
                <a:srgbClr val="92D050"/>
              </a:solidFill>
            </a:endParaRPr>
          </a:p>
          <a:p>
            <a:pPr marL="0" indent="0">
              <a:buNone/>
            </a:pPr>
            <a:endParaRPr lang="en-US" sz="2400" dirty="0">
              <a:solidFill>
                <a:srgbClr val="92D050"/>
              </a:solidFill>
            </a:endParaRPr>
          </a:p>
          <a:p>
            <a:endParaRPr lang="en-US" sz="2400" dirty="0"/>
          </a:p>
        </p:txBody>
      </p:sp>
    </p:spTree>
    <p:extLst>
      <p:ext uri="{BB962C8B-B14F-4D97-AF65-F5344CB8AC3E}">
        <p14:creationId xmlns:p14="http://schemas.microsoft.com/office/powerpoint/2010/main" xmlns="" val="371999152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34962"/>
          </a:xfrm>
        </p:spPr>
        <p:txBody>
          <a:bodyPr>
            <a:normAutofit fontScale="90000"/>
          </a:bodyPr>
          <a:lstStyle/>
          <a:p>
            <a:endParaRPr lang="en-US" dirty="0"/>
          </a:p>
        </p:txBody>
      </p:sp>
      <p:sp>
        <p:nvSpPr>
          <p:cNvPr id="3" name="Content Placeholder 2"/>
          <p:cNvSpPr>
            <a:spLocks noGrp="1"/>
          </p:cNvSpPr>
          <p:nvPr>
            <p:ph idx="1"/>
          </p:nvPr>
        </p:nvSpPr>
        <p:spPr>
          <a:xfrm>
            <a:off x="304800" y="533400"/>
            <a:ext cx="8534400" cy="5791200"/>
          </a:xfrm>
        </p:spPr>
        <p:txBody>
          <a:bodyPr>
            <a:normAutofit/>
          </a:bodyPr>
          <a:lstStyle/>
          <a:p>
            <a:pPr marL="0" indent="0">
              <a:buNone/>
            </a:pPr>
            <a:r>
              <a:rPr lang="en-US" sz="2400" dirty="0">
                <a:solidFill>
                  <a:srgbClr val="FFFF00"/>
                </a:solidFill>
              </a:rPr>
              <a:t>And he came out, and went, as he was wont, to the mount of Olives; and his disciples also followed </a:t>
            </a:r>
            <a:r>
              <a:rPr lang="en-US" sz="2400" dirty="0" smtClean="0">
                <a:solidFill>
                  <a:srgbClr val="FFFF00"/>
                </a:solidFill>
              </a:rPr>
              <a:t>him.  And </a:t>
            </a:r>
            <a:r>
              <a:rPr lang="en-US" sz="2400" dirty="0">
                <a:solidFill>
                  <a:srgbClr val="FFFF00"/>
                </a:solidFill>
              </a:rPr>
              <a:t>when he was at the place, he said to them, </a:t>
            </a:r>
            <a:r>
              <a:rPr lang="en-US" sz="2400" dirty="0">
                <a:solidFill>
                  <a:srgbClr val="FF0000"/>
                </a:solidFill>
              </a:rPr>
              <a:t>Pray that you enter not into temptation</a:t>
            </a:r>
            <a:r>
              <a:rPr lang="en-US" sz="2400" dirty="0">
                <a:solidFill>
                  <a:srgbClr val="FFFF00"/>
                </a:solidFill>
              </a:rPr>
              <a:t>.</a:t>
            </a:r>
          </a:p>
          <a:p>
            <a:pPr marL="0" indent="0">
              <a:buNone/>
            </a:pPr>
            <a:r>
              <a:rPr lang="en-US" sz="2400" dirty="0">
                <a:solidFill>
                  <a:srgbClr val="FFFF00"/>
                </a:solidFill>
              </a:rPr>
              <a:t>And he was withdrawn from them about a stone's cast, and kneeled down, and </a:t>
            </a:r>
            <a:r>
              <a:rPr lang="en-US" sz="2400" dirty="0" smtClean="0">
                <a:solidFill>
                  <a:srgbClr val="FFFF00"/>
                </a:solidFill>
              </a:rPr>
              <a:t>prayed, Saying</a:t>
            </a:r>
            <a:r>
              <a:rPr lang="en-US" sz="2400" dirty="0">
                <a:solidFill>
                  <a:srgbClr val="FFFF00"/>
                </a:solidFill>
              </a:rPr>
              <a:t>, </a:t>
            </a:r>
            <a:r>
              <a:rPr lang="en-US" sz="2400" dirty="0">
                <a:solidFill>
                  <a:srgbClr val="FF0000"/>
                </a:solidFill>
              </a:rPr>
              <a:t>Father, </a:t>
            </a:r>
            <a:r>
              <a:rPr lang="en-US" sz="2400" u="sng" dirty="0">
                <a:solidFill>
                  <a:srgbClr val="FF0000"/>
                </a:solidFill>
              </a:rPr>
              <a:t>if you be willing, remove this cup from me: nevertheless not my will, but yours, be done.</a:t>
            </a:r>
            <a:endParaRPr lang="en-US" sz="2400" dirty="0">
              <a:solidFill>
                <a:srgbClr val="FF0000"/>
              </a:solidFill>
            </a:endParaRPr>
          </a:p>
          <a:p>
            <a:pPr marL="0" indent="0">
              <a:buNone/>
            </a:pPr>
            <a:r>
              <a:rPr lang="en-US" sz="2400" dirty="0" smtClean="0">
                <a:solidFill>
                  <a:srgbClr val="92D050"/>
                </a:solidFill>
              </a:rPr>
              <a:t>						(</a:t>
            </a:r>
            <a:r>
              <a:rPr lang="en-US" sz="2400" dirty="0">
                <a:solidFill>
                  <a:srgbClr val="92D050"/>
                </a:solidFill>
              </a:rPr>
              <a:t>Luke 22:39-42 AKJV)</a:t>
            </a:r>
          </a:p>
          <a:p>
            <a:pPr marL="0" indent="0">
              <a:buNone/>
            </a:pPr>
            <a:r>
              <a:rPr lang="en-US" sz="2400" dirty="0">
                <a:solidFill>
                  <a:srgbClr val="FFFF00"/>
                </a:solidFill>
              </a:rPr>
              <a:t>And being in an agony he prayed more earnestly: </a:t>
            </a:r>
            <a:r>
              <a:rPr lang="en-US" sz="2400" u="sng" dirty="0">
                <a:solidFill>
                  <a:srgbClr val="FFFF00"/>
                </a:solidFill>
              </a:rPr>
              <a:t>and his sweat was as it were great drops of blood falling down to the ground.</a:t>
            </a:r>
            <a:endParaRPr lang="en-US" sz="2400" dirty="0">
              <a:solidFill>
                <a:srgbClr val="FFFF00"/>
              </a:solidFill>
            </a:endParaRPr>
          </a:p>
          <a:p>
            <a:pPr marL="0" indent="0">
              <a:buNone/>
            </a:pPr>
            <a:r>
              <a:rPr lang="en-US" sz="2400" dirty="0" smtClean="0">
                <a:solidFill>
                  <a:srgbClr val="92D050"/>
                </a:solidFill>
              </a:rPr>
              <a:t>						(</a:t>
            </a:r>
            <a:r>
              <a:rPr lang="en-US" sz="2400" dirty="0">
                <a:solidFill>
                  <a:srgbClr val="92D050"/>
                </a:solidFill>
              </a:rPr>
              <a:t>Luke 22:44 AKJV</a:t>
            </a:r>
            <a:r>
              <a:rPr lang="en-US" sz="2400" dirty="0" smtClean="0">
                <a:solidFill>
                  <a:srgbClr val="92D050"/>
                </a:solidFill>
              </a:rPr>
              <a:t>)</a:t>
            </a:r>
          </a:p>
          <a:p>
            <a:pPr marL="0" indent="0">
              <a:buNone/>
            </a:pPr>
            <a:r>
              <a:rPr lang="en-US" sz="2400" dirty="0">
                <a:solidFill>
                  <a:srgbClr val="FFFF00"/>
                </a:solidFill>
              </a:rPr>
              <a:t>And there appeared an angel to him from heaven, strengthening him</a:t>
            </a:r>
            <a:r>
              <a:rPr lang="en-US" sz="2400" dirty="0" smtClean="0">
                <a:solidFill>
                  <a:srgbClr val="FFFF00"/>
                </a:solidFill>
              </a:rPr>
              <a:t>.</a:t>
            </a:r>
          </a:p>
          <a:p>
            <a:pPr marL="0" indent="0">
              <a:buNone/>
            </a:pPr>
            <a:r>
              <a:rPr lang="en-US" sz="2400" dirty="0" smtClean="0">
                <a:solidFill>
                  <a:srgbClr val="92D050"/>
                </a:solidFill>
              </a:rPr>
              <a:t>						(</a:t>
            </a:r>
            <a:r>
              <a:rPr lang="en-US" sz="2400" dirty="0">
                <a:solidFill>
                  <a:srgbClr val="92D050"/>
                </a:solidFill>
              </a:rPr>
              <a:t>Luke 22:43 AKJV</a:t>
            </a:r>
            <a:r>
              <a:rPr lang="en-US" sz="2400" dirty="0" smtClean="0">
                <a:solidFill>
                  <a:srgbClr val="92D050"/>
                </a:solidFill>
              </a:rPr>
              <a:t>)</a:t>
            </a:r>
            <a:endParaRPr lang="en-US" sz="2400" dirty="0">
              <a:solidFill>
                <a:srgbClr val="92D050"/>
              </a:solidFill>
            </a:endParaRPr>
          </a:p>
        </p:txBody>
      </p:sp>
    </p:spTree>
    <p:extLst>
      <p:ext uri="{BB962C8B-B14F-4D97-AF65-F5344CB8AC3E}">
        <p14:creationId xmlns:p14="http://schemas.microsoft.com/office/powerpoint/2010/main" xmlns="" val="3048123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34962"/>
          </a:xfrm>
        </p:spPr>
        <p:txBody>
          <a:bodyPr>
            <a:normAutofit fontScale="90000"/>
          </a:bodyPr>
          <a:lstStyle/>
          <a:p>
            <a:endParaRPr lang="en-US" dirty="0"/>
          </a:p>
        </p:txBody>
      </p:sp>
      <p:sp>
        <p:nvSpPr>
          <p:cNvPr id="3" name="Content Placeholder 2"/>
          <p:cNvSpPr>
            <a:spLocks noGrp="1"/>
          </p:cNvSpPr>
          <p:nvPr>
            <p:ph idx="1"/>
          </p:nvPr>
        </p:nvSpPr>
        <p:spPr>
          <a:xfrm>
            <a:off x="457200" y="609600"/>
            <a:ext cx="8229600" cy="5516563"/>
          </a:xfrm>
        </p:spPr>
        <p:txBody>
          <a:bodyPr anchor="ctr"/>
          <a:lstStyle/>
          <a:p>
            <a:pPr marL="0" indent="0">
              <a:buNone/>
            </a:pPr>
            <a:r>
              <a:rPr lang="en-US" sz="2800" dirty="0">
                <a:solidFill>
                  <a:srgbClr val="FFFF00"/>
                </a:solidFill>
              </a:rPr>
              <a:t>As many were astonished at you; his visage was so marred more than any man, and his form more than the sons of men</a:t>
            </a:r>
            <a:r>
              <a:rPr lang="en-US" sz="2800" dirty="0" smtClean="0">
                <a:solidFill>
                  <a:srgbClr val="FFFF00"/>
                </a:solidFill>
              </a:rPr>
              <a:t>:</a:t>
            </a:r>
          </a:p>
          <a:p>
            <a:pPr marL="0" indent="0">
              <a:buNone/>
            </a:pPr>
            <a:r>
              <a:rPr lang="en-US" sz="2800" dirty="0" smtClean="0">
                <a:solidFill>
                  <a:srgbClr val="92D050"/>
                </a:solidFill>
              </a:rPr>
              <a:t>					(</a:t>
            </a:r>
            <a:r>
              <a:rPr lang="en-US" sz="2800" dirty="0">
                <a:solidFill>
                  <a:srgbClr val="92D050"/>
                </a:solidFill>
              </a:rPr>
              <a:t>Isaiah 52:14 AKJV</a:t>
            </a:r>
            <a:r>
              <a:rPr lang="en-US" sz="2800" dirty="0" smtClean="0">
                <a:solidFill>
                  <a:srgbClr val="92D050"/>
                </a:solidFill>
              </a:rPr>
              <a:t>)</a:t>
            </a:r>
          </a:p>
          <a:p>
            <a:pPr marL="0" indent="0">
              <a:buNone/>
            </a:pPr>
            <a:endParaRPr lang="en-US" sz="2800" dirty="0">
              <a:solidFill>
                <a:srgbClr val="92D050"/>
              </a:solidFill>
            </a:endParaRPr>
          </a:p>
          <a:p>
            <a:pPr marL="0" indent="0">
              <a:buNone/>
            </a:pPr>
            <a:r>
              <a:rPr lang="en-US" sz="2800" dirty="0">
                <a:solidFill>
                  <a:srgbClr val="FFFF00"/>
                </a:solidFill>
              </a:rPr>
              <a:t>Just as there were many who were appalled at him </a:t>
            </a:r>
            <a:r>
              <a:rPr lang="en-US" sz="2800" dirty="0" smtClean="0">
                <a:solidFill>
                  <a:srgbClr val="FFFF00"/>
                </a:solidFill>
              </a:rPr>
              <a:t>—</a:t>
            </a:r>
            <a:r>
              <a:rPr lang="en-US" sz="2800" u="sng" dirty="0">
                <a:solidFill>
                  <a:srgbClr val="FFFF00"/>
                </a:solidFill>
              </a:rPr>
              <a:t>his appearance was so disfigured beyond that of any man and his form marred beyond human likeness</a:t>
            </a:r>
            <a:r>
              <a:rPr lang="en-US" sz="2800" dirty="0" smtClean="0">
                <a:solidFill>
                  <a:srgbClr val="FFFF00"/>
                </a:solidFill>
              </a:rPr>
              <a:t>—</a:t>
            </a:r>
            <a:r>
              <a:rPr lang="en-US" sz="2800" dirty="0">
                <a:solidFill>
                  <a:srgbClr val="FFFF00"/>
                </a:solidFill>
              </a:rPr>
              <a:t> </a:t>
            </a:r>
          </a:p>
          <a:p>
            <a:pPr marL="0" indent="0">
              <a:buNone/>
            </a:pPr>
            <a:r>
              <a:rPr lang="en-US" sz="2800" dirty="0" smtClean="0">
                <a:solidFill>
                  <a:srgbClr val="92D050"/>
                </a:solidFill>
              </a:rPr>
              <a:t>					(</a:t>
            </a:r>
            <a:r>
              <a:rPr lang="en-US" sz="2800" dirty="0">
                <a:solidFill>
                  <a:srgbClr val="92D050"/>
                </a:solidFill>
              </a:rPr>
              <a:t>Isaiah 52:14 NIV</a:t>
            </a:r>
            <a:r>
              <a:rPr lang="en-US" sz="2800" dirty="0" smtClean="0">
                <a:solidFill>
                  <a:srgbClr val="92D050"/>
                </a:solidFill>
              </a:rPr>
              <a:t>)</a:t>
            </a:r>
            <a:endParaRPr lang="en-US" dirty="0"/>
          </a:p>
        </p:txBody>
      </p:sp>
    </p:spTree>
    <p:extLst>
      <p:ext uri="{BB962C8B-B14F-4D97-AF65-F5344CB8AC3E}">
        <p14:creationId xmlns:p14="http://schemas.microsoft.com/office/powerpoint/2010/main" xmlns="" val="3149245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Snagit_PPT3A35"/>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1143000" y="228600"/>
            <a:ext cx="6804545" cy="2740325"/>
          </a:xfrm>
        </p:spPr>
      </p:pic>
      <p:sp>
        <p:nvSpPr>
          <p:cNvPr id="5" name="TextBox 4"/>
          <p:cNvSpPr txBox="1"/>
          <p:nvPr/>
        </p:nvSpPr>
        <p:spPr>
          <a:xfrm>
            <a:off x="181155" y="3429000"/>
            <a:ext cx="8839200" cy="1754326"/>
          </a:xfrm>
          <a:prstGeom prst="rect">
            <a:avLst/>
          </a:prstGeom>
          <a:noFill/>
        </p:spPr>
        <p:txBody>
          <a:bodyPr wrap="square" rtlCol="0">
            <a:spAutoFit/>
          </a:bodyPr>
          <a:lstStyle/>
          <a:p>
            <a:r>
              <a:rPr lang="en-US" sz="3600" dirty="0">
                <a:solidFill>
                  <a:srgbClr val="FFFF00"/>
                </a:solidFill>
              </a:rPr>
              <a:t>In recent years, Piwi proteins were recognized as </a:t>
            </a:r>
            <a:r>
              <a:rPr lang="en-US" sz="3600" dirty="0" smtClean="0">
                <a:solidFill>
                  <a:srgbClr val="FFFF00"/>
                </a:solidFill>
              </a:rPr>
              <a:t>having potential </a:t>
            </a:r>
            <a:r>
              <a:rPr lang="en-US" sz="3600" dirty="0">
                <a:solidFill>
                  <a:srgbClr val="FFFF00"/>
                </a:solidFill>
              </a:rPr>
              <a:t>anti-mobile element activity.</a:t>
            </a:r>
          </a:p>
        </p:txBody>
      </p:sp>
      <p:sp>
        <p:nvSpPr>
          <p:cNvPr id="6" name="Rectangle 5"/>
          <p:cNvSpPr/>
          <p:nvPr/>
        </p:nvSpPr>
        <p:spPr>
          <a:xfrm>
            <a:off x="3352799" y="5847106"/>
            <a:ext cx="2228495" cy="369332"/>
          </a:xfrm>
          <a:prstGeom prst="rect">
            <a:avLst/>
          </a:prstGeom>
        </p:spPr>
        <p:txBody>
          <a:bodyPr wrap="none">
            <a:spAutoFit/>
          </a:bodyPr>
          <a:lstStyle/>
          <a:p>
            <a:pPr algn="ctr"/>
            <a:r>
              <a:rPr lang="en-US" dirty="0">
                <a:solidFill>
                  <a:srgbClr val="FF0000"/>
                </a:solidFill>
              </a:rPr>
              <a:t>Cell </a:t>
            </a:r>
            <a:r>
              <a:rPr lang="en-US" i="1" dirty="0">
                <a:solidFill>
                  <a:srgbClr val="FF0000"/>
                </a:solidFill>
              </a:rPr>
              <a:t>129, April 6, 2007</a:t>
            </a:r>
            <a:endParaRPr lang="en-US" dirty="0">
              <a:solidFill>
                <a:srgbClr val="FF0000"/>
              </a:solidFill>
            </a:endParaRPr>
          </a:p>
        </p:txBody>
      </p:sp>
    </p:spTree>
    <p:extLst>
      <p:ext uri="{BB962C8B-B14F-4D97-AF65-F5344CB8AC3E}">
        <p14:creationId xmlns:p14="http://schemas.microsoft.com/office/powerpoint/2010/main" xmlns="" val="2543178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pPr algn="l"/>
            <a:r>
              <a:rPr lang="en-US" sz="3200" b="1" dirty="0">
                <a:solidFill>
                  <a:srgbClr val="FFC000"/>
                </a:solidFill>
              </a:rPr>
              <a:t>GETHESEMANE ANSWERS</a:t>
            </a:r>
            <a:r>
              <a:rPr lang="en-US" sz="3200" b="1" dirty="0" smtClean="0">
                <a:solidFill>
                  <a:srgbClr val="FFC000"/>
                </a:solidFill>
              </a:rPr>
              <a:t>:</a:t>
            </a:r>
            <a:endParaRPr lang="en-US" sz="3200" dirty="0"/>
          </a:p>
        </p:txBody>
      </p:sp>
      <p:sp>
        <p:nvSpPr>
          <p:cNvPr id="3" name="Content Placeholder 2"/>
          <p:cNvSpPr>
            <a:spLocks noGrp="1"/>
          </p:cNvSpPr>
          <p:nvPr>
            <p:ph idx="1"/>
          </p:nvPr>
        </p:nvSpPr>
        <p:spPr>
          <a:xfrm>
            <a:off x="457200" y="1143000"/>
            <a:ext cx="8229600" cy="5410200"/>
          </a:xfrm>
        </p:spPr>
        <p:txBody>
          <a:bodyPr>
            <a:normAutofit/>
          </a:bodyPr>
          <a:lstStyle/>
          <a:p>
            <a:pPr marL="514350" indent="-514350">
              <a:buFont typeface="+mj-lt"/>
              <a:buAutoNum type="arabicPeriod"/>
            </a:pPr>
            <a:r>
              <a:rPr lang="en-US" sz="2400" dirty="0">
                <a:solidFill>
                  <a:srgbClr val="FFFF00"/>
                </a:solidFill>
              </a:rPr>
              <a:t>Wages of sin is death—both First and Second (Romans 6:23</a:t>
            </a:r>
            <a:r>
              <a:rPr lang="en-US" sz="2400" dirty="0" smtClean="0">
                <a:solidFill>
                  <a:srgbClr val="FFFF00"/>
                </a:solidFill>
              </a:rPr>
              <a:t>).</a:t>
            </a:r>
          </a:p>
          <a:p>
            <a:pPr marL="514350" indent="-514350">
              <a:buFont typeface="+mj-lt"/>
              <a:buAutoNum type="arabicPeriod"/>
            </a:pPr>
            <a:endParaRPr lang="en-US" sz="2400" dirty="0">
              <a:solidFill>
                <a:srgbClr val="FFFF00"/>
              </a:solidFill>
            </a:endParaRPr>
          </a:p>
          <a:p>
            <a:pPr marL="514350" lvl="0" indent="-514350">
              <a:buFont typeface="+mj-lt"/>
              <a:buAutoNum type="arabicPeriod"/>
            </a:pPr>
            <a:r>
              <a:rPr lang="en-US" sz="2400" dirty="0">
                <a:solidFill>
                  <a:srgbClr val="FFFF00"/>
                </a:solidFill>
              </a:rPr>
              <a:t>What would have happened had God not intervened in Genesis 3:15, by putting “enmity between thy seed and her seed</a:t>
            </a:r>
            <a:r>
              <a:rPr lang="en-US" sz="2400" dirty="0" smtClean="0">
                <a:solidFill>
                  <a:srgbClr val="FFFF00"/>
                </a:solidFill>
              </a:rPr>
              <a:t>”.</a:t>
            </a:r>
          </a:p>
          <a:p>
            <a:pPr marL="514350" lvl="0" indent="-514350">
              <a:buFont typeface="+mj-lt"/>
              <a:buAutoNum type="arabicPeriod"/>
            </a:pPr>
            <a:endParaRPr lang="en-US" sz="2400" dirty="0">
              <a:solidFill>
                <a:srgbClr val="FFFF00"/>
              </a:solidFill>
            </a:endParaRPr>
          </a:p>
          <a:p>
            <a:pPr marL="514350" indent="-514350">
              <a:buFont typeface="+mj-lt"/>
              <a:buAutoNum type="arabicPeriod"/>
            </a:pPr>
            <a:r>
              <a:rPr lang="en-US" sz="2400" dirty="0">
                <a:solidFill>
                  <a:srgbClr val="FFFF00"/>
                </a:solidFill>
              </a:rPr>
              <a:t>Additional information needed for the cross</a:t>
            </a:r>
            <a:r>
              <a:rPr lang="en-US" sz="2400" dirty="0" smtClean="0">
                <a:solidFill>
                  <a:srgbClr val="FFFF00"/>
                </a:solidFill>
              </a:rPr>
              <a:t>???</a:t>
            </a:r>
          </a:p>
          <a:p>
            <a:pPr marL="514350" indent="-514350">
              <a:buFont typeface="+mj-lt"/>
              <a:buAutoNum type="arabicPeriod"/>
            </a:pPr>
            <a:endParaRPr lang="en-US" sz="2400" dirty="0">
              <a:solidFill>
                <a:srgbClr val="FFFF00"/>
              </a:solidFill>
            </a:endParaRPr>
          </a:p>
          <a:p>
            <a:pPr marL="0" indent="0">
              <a:buNone/>
            </a:pPr>
            <a:r>
              <a:rPr lang="en-US" sz="2400" dirty="0">
                <a:solidFill>
                  <a:srgbClr val="FFFF00"/>
                </a:solidFill>
              </a:rPr>
              <a:t>He shall see of the travail of his soul, and shall be satisfied: </a:t>
            </a:r>
            <a:r>
              <a:rPr lang="en-US" sz="2400" u="sng" dirty="0">
                <a:solidFill>
                  <a:srgbClr val="FFFF00"/>
                </a:solidFill>
              </a:rPr>
              <a:t>by his knowledge shall my righteous servant justify many;</a:t>
            </a:r>
            <a:r>
              <a:rPr lang="en-US" sz="2400" dirty="0">
                <a:solidFill>
                  <a:srgbClr val="FFFF00"/>
                </a:solidFill>
              </a:rPr>
              <a:t> </a:t>
            </a:r>
            <a:r>
              <a:rPr lang="en-US" sz="2400" u="sng" dirty="0">
                <a:solidFill>
                  <a:srgbClr val="FFFF00"/>
                </a:solidFill>
              </a:rPr>
              <a:t>for he shall bear their iniquities</a:t>
            </a:r>
            <a:r>
              <a:rPr lang="en-US" sz="2400" u="sng" dirty="0" smtClean="0">
                <a:solidFill>
                  <a:srgbClr val="FFFF00"/>
                </a:solidFill>
              </a:rPr>
              <a:t>.</a:t>
            </a:r>
            <a:r>
              <a:rPr lang="en-US" sz="2400" dirty="0">
                <a:solidFill>
                  <a:srgbClr val="FFFF00"/>
                </a:solidFill>
              </a:rPr>
              <a:t> </a:t>
            </a:r>
          </a:p>
          <a:p>
            <a:pPr marL="0" indent="0">
              <a:buNone/>
            </a:pPr>
            <a:r>
              <a:rPr lang="en-US" sz="2400" dirty="0" smtClean="0">
                <a:solidFill>
                  <a:srgbClr val="92D050"/>
                </a:solidFill>
              </a:rPr>
              <a:t>						(</a:t>
            </a:r>
            <a:r>
              <a:rPr lang="en-US" sz="2400" dirty="0">
                <a:solidFill>
                  <a:srgbClr val="92D050"/>
                </a:solidFill>
              </a:rPr>
              <a:t>Isaiah 53:11 AKJV</a:t>
            </a:r>
            <a:r>
              <a:rPr lang="en-US" sz="2400" dirty="0" smtClean="0">
                <a:solidFill>
                  <a:srgbClr val="92D050"/>
                </a:solidFill>
              </a:rPr>
              <a:t>)</a:t>
            </a:r>
            <a:endParaRPr lang="en-US" sz="2400" dirty="0">
              <a:solidFill>
                <a:srgbClr val="FFFF00"/>
              </a:solidFill>
            </a:endParaRPr>
          </a:p>
        </p:txBody>
      </p:sp>
    </p:spTree>
    <p:extLst>
      <p:ext uri="{BB962C8B-B14F-4D97-AF65-F5344CB8AC3E}">
        <p14:creationId xmlns:p14="http://schemas.microsoft.com/office/powerpoint/2010/main" xmlns="" val="1444025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68362"/>
          </a:xfrm>
        </p:spPr>
        <p:txBody>
          <a:bodyPr>
            <a:normAutofit/>
          </a:bodyPr>
          <a:lstStyle/>
          <a:p>
            <a:r>
              <a:rPr lang="en-US" sz="2800" dirty="0" smtClean="0">
                <a:solidFill>
                  <a:srgbClr val="FF0000"/>
                </a:solidFill>
              </a:rPr>
              <a:t>Requirements for silencing inserted gene in graft:</a:t>
            </a:r>
            <a:endParaRPr lang="en-US" sz="2800" dirty="0">
              <a:solidFill>
                <a:srgbClr val="FF0000"/>
              </a:solidFill>
            </a:endParaRPr>
          </a:p>
        </p:txBody>
      </p:sp>
      <p:pic>
        <p:nvPicPr>
          <p:cNvPr id="4" name="Snagit_PPTD6" descr="PPTD6.png"/>
          <p:cNvPicPr>
            <a:picLocks noGrp="1" noChangeAspect="1"/>
          </p:cNvPicPr>
          <p:nvPr>
            <p:ph idx="1"/>
          </p:nvPr>
        </p:nvPicPr>
        <p:blipFill>
          <a:blip r:embed="rId2" cstate="print"/>
          <a:stretch>
            <a:fillRect/>
          </a:stretch>
        </p:blipFill>
        <p:spPr>
          <a:xfrm>
            <a:off x="914400" y="914400"/>
            <a:ext cx="7315200" cy="999291"/>
          </a:xfrm>
        </p:spPr>
      </p:pic>
      <p:pic>
        <p:nvPicPr>
          <p:cNvPr id="5" name="Snagit_PPTD8" descr="PPTD8.png"/>
          <p:cNvPicPr>
            <a:picLocks noChangeAspect="1"/>
          </p:cNvPicPr>
          <p:nvPr/>
        </p:nvPicPr>
        <p:blipFill>
          <a:blip r:embed="rId3" cstate="print"/>
          <a:stretch>
            <a:fillRect/>
          </a:stretch>
        </p:blipFill>
        <p:spPr>
          <a:xfrm>
            <a:off x="914400" y="1981200"/>
            <a:ext cx="7315201" cy="666599"/>
          </a:xfrm>
          <a:prstGeom prst="rect">
            <a:avLst/>
          </a:prstGeom>
        </p:spPr>
      </p:pic>
      <p:pic>
        <p:nvPicPr>
          <p:cNvPr id="6" name="Snagit_PPTD9" descr="PPTD9.png"/>
          <p:cNvPicPr>
            <a:picLocks noChangeAspect="1"/>
          </p:cNvPicPr>
          <p:nvPr/>
        </p:nvPicPr>
        <p:blipFill>
          <a:blip r:embed="rId4" cstate="print"/>
          <a:stretch>
            <a:fillRect/>
          </a:stretch>
        </p:blipFill>
        <p:spPr>
          <a:xfrm>
            <a:off x="914400" y="2667000"/>
            <a:ext cx="7315200" cy="671164"/>
          </a:xfrm>
          <a:prstGeom prst="rect">
            <a:avLst/>
          </a:prstGeom>
        </p:spPr>
      </p:pic>
      <p:pic>
        <p:nvPicPr>
          <p:cNvPr id="7" name="Snagit_PPTDA" descr="PPTDA.png"/>
          <p:cNvPicPr>
            <a:picLocks noChangeAspect="1"/>
          </p:cNvPicPr>
          <p:nvPr/>
        </p:nvPicPr>
        <p:blipFill>
          <a:blip r:embed="rId5" cstate="print"/>
          <a:stretch>
            <a:fillRect/>
          </a:stretch>
        </p:blipFill>
        <p:spPr>
          <a:xfrm>
            <a:off x="914400" y="3429000"/>
            <a:ext cx="7315200" cy="692914"/>
          </a:xfrm>
          <a:prstGeom prst="rect">
            <a:avLst/>
          </a:prstGeom>
        </p:spPr>
      </p:pic>
      <p:pic>
        <p:nvPicPr>
          <p:cNvPr id="8" name="Snagit_PPTDB" descr="PPTDB.png"/>
          <p:cNvPicPr>
            <a:picLocks noChangeAspect="1"/>
          </p:cNvPicPr>
          <p:nvPr/>
        </p:nvPicPr>
        <p:blipFill>
          <a:blip r:embed="rId6" cstate="print"/>
          <a:stretch>
            <a:fillRect/>
          </a:stretch>
        </p:blipFill>
        <p:spPr>
          <a:xfrm>
            <a:off x="914400" y="4191000"/>
            <a:ext cx="7315200" cy="2279805"/>
          </a:xfrm>
          <a:prstGeom prst="rect">
            <a:avLst/>
          </a:prstGeom>
        </p:spPr>
      </p:pic>
      <p:sp>
        <p:nvSpPr>
          <p:cNvPr id="9" name="Rectangle 8"/>
          <p:cNvSpPr/>
          <p:nvPr/>
        </p:nvSpPr>
        <p:spPr>
          <a:xfrm>
            <a:off x="914400" y="6488668"/>
            <a:ext cx="7315200" cy="307777"/>
          </a:xfrm>
          <a:prstGeom prst="rect">
            <a:avLst/>
          </a:prstGeom>
        </p:spPr>
        <p:txBody>
          <a:bodyPr wrap="square">
            <a:spAutoFit/>
          </a:bodyPr>
          <a:lstStyle/>
          <a:p>
            <a:pPr algn="ctr"/>
            <a:r>
              <a:rPr lang="en-US" sz="1400" b="1" dirty="0" smtClean="0">
                <a:solidFill>
                  <a:srgbClr val="FF0000"/>
                </a:solidFill>
              </a:rPr>
              <a:t>The EMBO Journal Vol.16 No.15 pp.4738–4745, 1997</a:t>
            </a:r>
            <a:endParaRPr lang="en-US" sz="1400" dirty="0">
              <a:solidFill>
                <a:srgbClr val="FF0000"/>
              </a:solidFill>
            </a:endParaRPr>
          </a:p>
        </p:txBody>
      </p:sp>
    </p:spTree>
    <p:extLst>
      <p:ext uri="{BB962C8B-B14F-4D97-AF65-F5344CB8AC3E}">
        <p14:creationId xmlns:p14="http://schemas.microsoft.com/office/powerpoint/2010/main" xmlns="" val="3677444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09800"/>
            <a:ext cx="8229600" cy="1143000"/>
          </a:xfrm>
        </p:spPr>
        <p:txBody>
          <a:bodyPr>
            <a:normAutofit/>
          </a:bodyPr>
          <a:lstStyle/>
          <a:p>
            <a:r>
              <a:rPr lang="en-US" b="1" dirty="0">
                <a:solidFill>
                  <a:srgbClr val="FFC000"/>
                </a:solidFill>
              </a:rPr>
              <a:t>THE </a:t>
            </a:r>
            <a:r>
              <a:rPr lang="en-US" b="1" dirty="0" smtClean="0">
                <a:solidFill>
                  <a:srgbClr val="FFC000"/>
                </a:solidFill>
              </a:rPr>
              <a:t>CROSS</a:t>
            </a:r>
            <a:endParaRPr lang="en-US" dirty="0"/>
          </a:p>
        </p:txBody>
      </p:sp>
      <p:sp>
        <p:nvSpPr>
          <p:cNvPr id="3" name="Content Placeholder 2"/>
          <p:cNvSpPr>
            <a:spLocks noGrp="1"/>
          </p:cNvSpPr>
          <p:nvPr>
            <p:ph idx="1"/>
          </p:nvPr>
        </p:nvSpPr>
        <p:spPr>
          <a:xfrm>
            <a:off x="457200" y="3505200"/>
            <a:ext cx="8229600" cy="2620963"/>
          </a:xfrm>
        </p:spPr>
        <p:txBody>
          <a:bodyPr/>
          <a:lstStyle/>
          <a:p>
            <a:endParaRPr lang="en-US" dirty="0"/>
          </a:p>
        </p:txBody>
      </p:sp>
    </p:spTree>
    <p:extLst>
      <p:ext uri="{BB962C8B-B14F-4D97-AF65-F5344CB8AC3E}">
        <p14:creationId xmlns:p14="http://schemas.microsoft.com/office/powerpoint/2010/main" xmlns="" val="121108206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163762"/>
          </a:xfrm>
        </p:spPr>
        <p:txBody>
          <a:bodyPr>
            <a:normAutofit/>
          </a:bodyPr>
          <a:lstStyle/>
          <a:p>
            <a:r>
              <a:rPr lang="en-US" sz="3200" dirty="0" smtClean="0">
                <a:solidFill>
                  <a:srgbClr val="FFC000"/>
                </a:solidFill>
              </a:rPr>
              <a:t>What do the Scriptures say about Christ’s death on the cross and its relevance to our salvation?</a:t>
            </a:r>
            <a:endParaRPr lang="en-US" sz="2800" dirty="0"/>
          </a:p>
        </p:txBody>
      </p:sp>
      <p:sp>
        <p:nvSpPr>
          <p:cNvPr id="3" name="Content Placeholder 2"/>
          <p:cNvSpPr>
            <a:spLocks noGrp="1"/>
          </p:cNvSpPr>
          <p:nvPr>
            <p:ph idx="1"/>
          </p:nvPr>
        </p:nvSpPr>
        <p:spPr>
          <a:xfrm>
            <a:off x="457200" y="2286000"/>
            <a:ext cx="8229600" cy="3840163"/>
          </a:xfrm>
        </p:spPr>
        <p:txBody>
          <a:bodyPr anchor="ctr">
            <a:normAutofit/>
          </a:bodyPr>
          <a:lstStyle/>
          <a:p>
            <a:pPr>
              <a:buNone/>
            </a:pPr>
            <a:r>
              <a:rPr lang="en-US" sz="2400" dirty="0" smtClean="0">
                <a:solidFill>
                  <a:srgbClr val="FFFF00"/>
                </a:solidFill>
              </a:rPr>
              <a:t>Therefore we were buried with Him by baptism into death, so that as Christ was raised up from </a:t>
            </a:r>
            <a:r>
              <a:rPr lang="en-US" sz="2400" i="1" dirty="0" smtClean="0">
                <a:solidFill>
                  <a:srgbClr val="FFFF00"/>
                </a:solidFill>
              </a:rPr>
              <a:t>the dead by the glory of the Father; even so we also should walk in newness of life. For if we have been joined together in the likeness of His death, we shall also be in the likeness of His resurrection; </a:t>
            </a:r>
          </a:p>
          <a:p>
            <a:pPr>
              <a:buNone/>
            </a:pPr>
            <a:r>
              <a:rPr lang="en-US" sz="2400" dirty="0" smtClean="0">
                <a:solidFill>
                  <a:srgbClr val="92D050"/>
                </a:solidFill>
              </a:rPr>
              <a:t>							(Romans 6:4-5)</a:t>
            </a:r>
            <a:endParaRPr lang="en-US" sz="2400" dirty="0">
              <a:solidFill>
                <a:srgbClr val="92D050"/>
              </a:solidFill>
            </a:endParaRPr>
          </a:p>
        </p:txBody>
      </p:sp>
    </p:spTree>
    <p:extLst>
      <p:ext uri="{BB962C8B-B14F-4D97-AF65-F5344CB8AC3E}">
        <p14:creationId xmlns:p14="http://schemas.microsoft.com/office/powerpoint/2010/main" xmlns="" val="904471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rmAutofit fontScale="90000"/>
          </a:bodyPr>
          <a:lstStyle/>
          <a:p>
            <a:endParaRPr lang="en-US" dirty="0"/>
          </a:p>
        </p:txBody>
      </p:sp>
      <p:sp>
        <p:nvSpPr>
          <p:cNvPr id="3" name="Content Placeholder 2"/>
          <p:cNvSpPr>
            <a:spLocks noGrp="1"/>
          </p:cNvSpPr>
          <p:nvPr>
            <p:ph idx="1"/>
          </p:nvPr>
        </p:nvSpPr>
        <p:spPr>
          <a:xfrm>
            <a:off x="457200" y="762000"/>
            <a:ext cx="8229600" cy="5364163"/>
          </a:xfrm>
        </p:spPr>
        <p:txBody>
          <a:bodyPr>
            <a:normAutofit/>
          </a:bodyPr>
          <a:lstStyle/>
          <a:p>
            <a:pPr>
              <a:buNone/>
            </a:pPr>
            <a:r>
              <a:rPr lang="en-US" sz="2400" dirty="0" smtClean="0">
                <a:solidFill>
                  <a:srgbClr val="FFFF00"/>
                </a:solidFill>
              </a:rPr>
              <a:t>Therefore as by the offense of one judgment came on all men to condemnation; </a:t>
            </a:r>
            <a:r>
              <a:rPr lang="en-US" sz="2400" u="sng" dirty="0" smtClean="0">
                <a:solidFill>
                  <a:srgbClr val="FFFF00"/>
                </a:solidFill>
              </a:rPr>
              <a:t>even so by the righteousness of one the free gift came on all men to justification of life.</a:t>
            </a:r>
            <a:endParaRPr lang="en-US" sz="2400" dirty="0" smtClean="0">
              <a:solidFill>
                <a:srgbClr val="FFFF00"/>
              </a:solidFill>
            </a:endParaRPr>
          </a:p>
          <a:p>
            <a:pPr>
              <a:buNone/>
            </a:pPr>
            <a:r>
              <a:rPr lang="en-US" sz="2400" dirty="0" smtClean="0">
                <a:solidFill>
                  <a:srgbClr val="92D050"/>
                </a:solidFill>
              </a:rPr>
              <a:t>						(Romans 5:18 AKJV)</a:t>
            </a:r>
            <a:endParaRPr lang="en-US" sz="2800" dirty="0" smtClean="0">
              <a:solidFill>
                <a:srgbClr val="92D050"/>
              </a:solidFill>
            </a:endParaRPr>
          </a:p>
          <a:p>
            <a:pPr>
              <a:buNone/>
            </a:pPr>
            <a:r>
              <a:rPr lang="en-US" sz="2400" dirty="0" smtClean="0">
                <a:solidFill>
                  <a:srgbClr val="FFFF00"/>
                </a:solidFill>
              </a:rPr>
              <a:t>For then must he often have suffered since the foundation of the world: but now once in the end of the world </a:t>
            </a:r>
            <a:r>
              <a:rPr lang="en-US" sz="2400" u="sng" dirty="0" smtClean="0">
                <a:solidFill>
                  <a:srgbClr val="FFFF00"/>
                </a:solidFill>
              </a:rPr>
              <a:t>has he appeared to put away sin by the sacrifice of himself.</a:t>
            </a:r>
            <a:endParaRPr lang="en-US" sz="2400" dirty="0" smtClean="0">
              <a:solidFill>
                <a:srgbClr val="FFFF00"/>
              </a:solidFill>
            </a:endParaRPr>
          </a:p>
          <a:p>
            <a:pPr>
              <a:buNone/>
            </a:pPr>
            <a:r>
              <a:rPr lang="en-US" sz="2400" dirty="0" smtClean="0">
                <a:solidFill>
                  <a:srgbClr val="92D050"/>
                </a:solidFill>
              </a:rPr>
              <a:t>						(Hebrews 9:26 AKJV)</a:t>
            </a:r>
          </a:p>
          <a:p>
            <a:pPr>
              <a:buNone/>
            </a:pPr>
            <a:r>
              <a:rPr lang="en-US" sz="2400" u="sng" dirty="0" smtClean="0">
                <a:solidFill>
                  <a:srgbClr val="FFFF00"/>
                </a:solidFill>
              </a:rPr>
              <a:t>Knowing this, that our old man is crucified with him, that the body of sin might be destroyed, that from now on we should not serve sin.</a:t>
            </a:r>
            <a:endParaRPr lang="en-US" sz="2400" dirty="0" smtClean="0">
              <a:solidFill>
                <a:srgbClr val="FFFF00"/>
              </a:solidFill>
            </a:endParaRPr>
          </a:p>
          <a:p>
            <a:pPr>
              <a:buNone/>
            </a:pPr>
            <a:r>
              <a:rPr lang="en-US" sz="2400" dirty="0" smtClean="0">
                <a:solidFill>
                  <a:srgbClr val="92D050"/>
                </a:solidFill>
              </a:rPr>
              <a:t>						(Romans 6:4-6 AKJV)</a:t>
            </a:r>
            <a:endParaRPr lang="en-US" sz="2800" dirty="0"/>
          </a:p>
        </p:txBody>
      </p:sp>
    </p:spTree>
    <p:extLst>
      <p:ext uri="{BB962C8B-B14F-4D97-AF65-F5344CB8AC3E}">
        <p14:creationId xmlns:p14="http://schemas.microsoft.com/office/powerpoint/2010/main" xmlns="" val="2005852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1162"/>
          </a:xfrm>
        </p:spPr>
        <p:txBody>
          <a:bodyPr>
            <a:normAutofit fontScale="90000"/>
          </a:bodyPr>
          <a:lstStyle/>
          <a:p>
            <a:endParaRPr lang="en-US" dirty="0"/>
          </a:p>
        </p:txBody>
      </p:sp>
      <p:sp>
        <p:nvSpPr>
          <p:cNvPr id="3" name="Content Placeholder 2"/>
          <p:cNvSpPr>
            <a:spLocks noGrp="1"/>
          </p:cNvSpPr>
          <p:nvPr>
            <p:ph idx="1"/>
          </p:nvPr>
        </p:nvSpPr>
        <p:spPr>
          <a:xfrm>
            <a:off x="457200" y="609600"/>
            <a:ext cx="8229600" cy="5516563"/>
          </a:xfrm>
        </p:spPr>
        <p:txBody>
          <a:bodyPr/>
          <a:lstStyle/>
          <a:p>
            <a:pPr>
              <a:buNone/>
            </a:pPr>
            <a:r>
              <a:rPr lang="en-US" sz="2800" dirty="0" smtClean="0">
                <a:solidFill>
                  <a:srgbClr val="FFFF00"/>
                </a:solidFill>
              </a:rPr>
              <a:t>Who being the brightness of his glory, and the express image of his person, and upholding all things by the word of his power</a:t>
            </a:r>
            <a:r>
              <a:rPr lang="en-US" sz="2800" u="sng" dirty="0" smtClean="0">
                <a:solidFill>
                  <a:srgbClr val="FFFF00"/>
                </a:solidFill>
              </a:rPr>
              <a:t>, when he had by himself purged our sins,</a:t>
            </a:r>
            <a:r>
              <a:rPr lang="en-US" sz="2800" dirty="0" smtClean="0">
                <a:solidFill>
                  <a:srgbClr val="FFFF00"/>
                </a:solidFill>
              </a:rPr>
              <a:t> sat down on the right hand of the Majesty on high:</a:t>
            </a:r>
          </a:p>
          <a:p>
            <a:pPr>
              <a:buNone/>
            </a:pPr>
            <a:r>
              <a:rPr lang="en-US" sz="2800" dirty="0" smtClean="0">
                <a:solidFill>
                  <a:srgbClr val="92D050"/>
                </a:solidFill>
              </a:rPr>
              <a:t>						(Hebrews 1:3 AKJV)</a:t>
            </a:r>
          </a:p>
          <a:p>
            <a:pPr>
              <a:buNone/>
            </a:pPr>
            <a:endParaRPr lang="en-US" sz="2800" dirty="0" smtClean="0">
              <a:solidFill>
                <a:srgbClr val="92D050"/>
              </a:solidFill>
            </a:endParaRPr>
          </a:p>
          <a:p>
            <a:pPr>
              <a:buNone/>
            </a:pPr>
            <a:r>
              <a:rPr lang="en-US" sz="2800" dirty="0" smtClean="0">
                <a:solidFill>
                  <a:srgbClr val="FFFF00"/>
                </a:solidFill>
              </a:rPr>
              <a:t>By the which will </a:t>
            </a:r>
            <a:r>
              <a:rPr lang="en-US" sz="2800" u="sng" dirty="0" smtClean="0">
                <a:solidFill>
                  <a:srgbClr val="FFFF00"/>
                </a:solidFill>
              </a:rPr>
              <a:t>we are sanctified through the offering of the body of Jesus Christ once for all.</a:t>
            </a:r>
            <a:endParaRPr lang="en-US" sz="2800" dirty="0" smtClean="0">
              <a:solidFill>
                <a:srgbClr val="FFFF00"/>
              </a:solidFill>
            </a:endParaRPr>
          </a:p>
          <a:p>
            <a:pPr>
              <a:buNone/>
            </a:pPr>
            <a:r>
              <a:rPr lang="en-US" sz="2800" dirty="0" smtClean="0">
                <a:solidFill>
                  <a:srgbClr val="92D050"/>
                </a:solidFill>
              </a:rPr>
              <a:t>						(Hebrews 10:10 AKJV)</a:t>
            </a:r>
          </a:p>
          <a:p>
            <a:pPr>
              <a:buNone/>
            </a:pPr>
            <a:endParaRPr lang="en-US" sz="2800" dirty="0" smtClean="0">
              <a:solidFill>
                <a:srgbClr val="92D050"/>
              </a:solidFill>
            </a:endParaRP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581400"/>
            <a:ext cx="8229600" cy="3048000"/>
          </a:xfrm>
        </p:spPr>
        <p:txBody>
          <a:bodyPr>
            <a:normAutofit/>
          </a:bodyPr>
          <a:lstStyle/>
          <a:p>
            <a:pPr algn="l"/>
            <a:r>
              <a:rPr lang="en-US" sz="3200" b="1" dirty="0" smtClean="0">
                <a:solidFill>
                  <a:srgbClr val="FFC000"/>
                </a:solidFill>
              </a:rPr>
              <a:t>THE ONLY WAY THAT CHRIST COULD ABOLISH DEATH AND SUBSTITUTE IMMORTAL LIFE, AS WELL AS MAKE US PERFECT FOREVER, IS IF HE REMOVED THE MGE’S FROM THE HUMAN GENOME!</a:t>
            </a:r>
            <a:r>
              <a:rPr lang="en-US" sz="3200" dirty="0" smtClean="0"/>
              <a:t/>
            </a:r>
            <a:br>
              <a:rPr lang="en-US" sz="3200" dirty="0" smtClean="0"/>
            </a:br>
            <a:endParaRPr lang="en-US" sz="3200" dirty="0"/>
          </a:p>
        </p:txBody>
      </p:sp>
      <p:sp>
        <p:nvSpPr>
          <p:cNvPr id="3" name="Content Placeholder 2"/>
          <p:cNvSpPr>
            <a:spLocks noGrp="1"/>
          </p:cNvSpPr>
          <p:nvPr>
            <p:ph idx="1"/>
          </p:nvPr>
        </p:nvSpPr>
        <p:spPr>
          <a:xfrm>
            <a:off x="533400" y="304801"/>
            <a:ext cx="8229600" cy="3962400"/>
          </a:xfrm>
        </p:spPr>
        <p:txBody>
          <a:bodyPr/>
          <a:lstStyle/>
          <a:p>
            <a:pPr>
              <a:buNone/>
            </a:pPr>
            <a:r>
              <a:rPr lang="en-US" dirty="0" smtClean="0">
                <a:solidFill>
                  <a:srgbClr val="FFFF00"/>
                </a:solidFill>
              </a:rPr>
              <a:t>But is now made manifest by the appearing of our Savior Jesus Christ, </a:t>
            </a:r>
            <a:r>
              <a:rPr lang="en-US" u="sng" dirty="0" smtClean="0">
                <a:solidFill>
                  <a:srgbClr val="FFFF00"/>
                </a:solidFill>
              </a:rPr>
              <a:t>who has abolished death, and has brought life and immortality to light through the gospel:</a:t>
            </a:r>
            <a:endParaRPr lang="en-US" dirty="0" smtClean="0">
              <a:solidFill>
                <a:srgbClr val="FFFF00"/>
              </a:solidFill>
            </a:endParaRPr>
          </a:p>
          <a:p>
            <a:pPr>
              <a:buNone/>
            </a:pPr>
            <a:r>
              <a:rPr lang="en-US" dirty="0" smtClean="0">
                <a:solidFill>
                  <a:srgbClr val="92D050"/>
                </a:solidFill>
              </a:rPr>
              <a:t>					(2 Timothy 1:10 AKJV)</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34962"/>
          </a:xfrm>
        </p:spPr>
        <p:txBody>
          <a:bodyPr>
            <a:normAutofit fontScale="90000"/>
          </a:bodyPr>
          <a:lstStyle/>
          <a:p>
            <a:endParaRPr lang="en-US" dirty="0"/>
          </a:p>
        </p:txBody>
      </p:sp>
      <p:sp>
        <p:nvSpPr>
          <p:cNvPr id="3" name="Content Placeholder 2"/>
          <p:cNvSpPr>
            <a:spLocks noGrp="1"/>
          </p:cNvSpPr>
          <p:nvPr>
            <p:ph idx="1"/>
          </p:nvPr>
        </p:nvSpPr>
        <p:spPr>
          <a:xfrm>
            <a:off x="228600" y="304800"/>
            <a:ext cx="8534400" cy="6248400"/>
          </a:xfrm>
        </p:spPr>
        <p:txBody>
          <a:bodyPr anchor="ctr">
            <a:noAutofit/>
          </a:bodyPr>
          <a:lstStyle/>
          <a:p>
            <a:pPr>
              <a:buNone/>
            </a:pPr>
            <a:r>
              <a:rPr lang="en-US" sz="2400" u="sng" dirty="0" smtClean="0">
                <a:solidFill>
                  <a:srgbClr val="FFFF00"/>
                </a:solidFill>
              </a:rPr>
              <a:t>In whom also you are circumcised with the circumcision made without hands</a:t>
            </a:r>
            <a:r>
              <a:rPr lang="en-US" sz="2400" dirty="0" smtClean="0">
                <a:solidFill>
                  <a:srgbClr val="FFFF00"/>
                </a:solidFill>
              </a:rPr>
              <a:t>, </a:t>
            </a:r>
            <a:r>
              <a:rPr lang="en-US" sz="2400" u="sng" dirty="0" smtClean="0">
                <a:solidFill>
                  <a:srgbClr val="FFFF00"/>
                </a:solidFill>
              </a:rPr>
              <a:t>in putting off the body of the sins of the flesh by the circumcision of Christ:</a:t>
            </a:r>
            <a:endParaRPr lang="en-US" sz="2400" dirty="0" smtClean="0">
              <a:solidFill>
                <a:srgbClr val="FFFF00"/>
              </a:solidFill>
            </a:endParaRPr>
          </a:p>
          <a:p>
            <a:pPr>
              <a:buNone/>
            </a:pPr>
            <a:r>
              <a:rPr lang="en-US" sz="2400" dirty="0" smtClean="0">
                <a:solidFill>
                  <a:srgbClr val="FFFF00"/>
                </a:solidFill>
              </a:rPr>
              <a:t>Buried with him in baptism, wherein also you are risen with him through the faith of the operation of God, who has raised him from the dead.</a:t>
            </a:r>
          </a:p>
          <a:p>
            <a:pPr>
              <a:buNone/>
            </a:pPr>
            <a:r>
              <a:rPr lang="en-US" sz="2400" dirty="0" smtClean="0">
                <a:solidFill>
                  <a:srgbClr val="FFFF00"/>
                </a:solidFill>
              </a:rPr>
              <a:t>And you</a:t>
            </a:r>
            <a:r>
              <a:rPr lang="en-US" sz="2400" u="sng" dirty="0" smtClean="0">
                <a:solidFill>
                  <a:srgbClr val="FFFF00"/>
                </a:solidFill>
              </a:rPr>
              <a:t>, being dead in your sins and the </a:t>
            </a:r>
            <a:r>
              <a:rPr lang="en-US" sz="2400" u="sng" dirty="0" err="1" smtClean="0">
                <a:solidFill>
                  <a:srgbClr val="FFFF00"/>
                </a:solidFill>
              </a:rPr>
              <a:t>uncircumcision</a:t>
            </a:r>
            <a:r>
              <a:rPr lang="en-US" sz="2400" u="sng" dirty="0" smtClean="0">
                <a:solidFill>
                  <a:srgbClr val="FFFF00"/>
                </a:solidFill>
              </a:rPr>
              <a:t> of your flesh</a:t>
            </a:r>
            <a:r>
              <a:rPr lang="en-US" sz="2400" dirty="0" smtClean="0">
                <a:solidFill>
                  <a:srgbClr val="FFFF00"/>
                </a:solidFill>
              </a:rPr>
              <a:t>, has he quickened together with him, having forgiven you all trespasses;</a:t>
            </a:r>
          </a:p>
          <a:p>
            <a:pPr>
              <a:buNone/>
            </a:pPr>
            <a:r>
              <a:rPr lang="en-US" sz="2400" dirty="0" smtClean="0">
                <a:solidFill>
                  <a:srgbClr val="FFFF00"/>
                </a:solidFill>
              </a:rPr>
              <a:t>Blotting out the handwriting of ordinances </a:t>
            </a:r>
            <a:r>
              <a:rPr lang="en-US" sz="2400" u="sng" dirty="0" smtClean="0">
                <a:solidFill>
                  <a:srgbClr val="FFFF00"/>
                </a:solidFill>
              </a:rPr>
              <a:t>that was against us</a:t>
            </a:r>
            <a:r>
              <a:rPr lang="en-US" sz="2400" dirty="0" smtClean="0">
                <a:solidFill>
                  <a:srgbClr val="FFFF00"/>
                </a:solidFill>
              </a:rPr>
              <a:t>, which was contrary to us, and took it out of the way, nailing it to his cross;</a:t>
            </a:r>
          </a:p>
          <a:p>
            <a:pPr>
              <a:buNone/>
            </a:pPr>
            <a:r>
              <a:rPr lang="en-US" sz="2400" u="sng" dirty="0" smtClean="0">
                <a:solidFill>
                  <a:srgbClr val="FFFF00"/>
                </a:solidFill>
              </a:rPr>
              <a:t>And having spoiled (wholly put off from oneself) principalities and powers, he made a show of them openly, triumphing over them in it.</a:t>
            </a:r>
            <a:r>
              <a:rPr lang="en-US" sz="2400" dirty="0" smtClean="0">
                <a:solidFill>
                  <a:srgbClr val="92D050"/>
                </a:solidFill>
              </a:rPr>
              <a:t>					(Colossians 2:11-15 AKJV)</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sz="4000" b="1" dirty="0" smtClean="0">
                <a:solidFill>
                  <a:srgbClr val="FFC000"/>
                </a:solidFill>
              </a:rPr>
              <a:t>Handwriting of Ordinances</a:t>
            </a:r>
            <a:endParaRPr lang="en-US" sz="4000" dirty="0"/>
          </a:p>
        </p:txBody>
      </p:sp>
      <p:sp>
        <p:nvSpPr>
          <p:cNvPr id="3" name="Content Placeholder 2"/>
          <p:cNvSpPr>
            <a:spLocks noGrp="1"/>
          </p:cNvSpPr>
          <p:nvPr>
            <p:ph idx="1"/>
          </p:nvPr>
        </p:nvSpPr>
        <p:spPr>
          <a:xfrm>
            <a:off x="304800" y="1066800"/>
            <a:ext cx="8534400" cy="5562600"/>
          </a:xfrm>
        </p:spPr>
        <p:txBody>
          <a:bodyPr anchor="ctr">
            <a:normAutofit/>
          </a:bodyPr>
          <a:lstStyle/>
          <a:p>
            <a:pPr>
              <a:buNone/>
            </a:pPr>
            <a:r>
              <a:rPr lang="en-US" sz="2400" dirty="0" smtClean="0">
                <a:solidFill>
                  <a:srgbClr val="FFFF00"/>
                </a:solidFill>
              </a:rPr>
              <a:t>And it shall come to pass, when many evils and troubles are befallen them, </a:t>
            </a:r>
            <a:r>
              <a:rPr lang="en-US" sz="2400" u="sng" dirty="0" smtClean="0">
                <a:solidFill>
                  <a:srgbClr val="FFFF00"/>
                </a:solidFill>
              </a:rPr>
              <a:t>that this song shall testify against them as a witness;</a:t>
            </a:r>
            <a:r>
              <a:rPr lang="en-US" sz="2400" dirty="0" smtClean="0">
                <a:solidFill>
                  <a:srgbClr val="FFFF00"/>
                </a:solidFill>
              </a:rPr>
              <a:t> for it shall not be forgotten out of the mouths of their seed: for I know their imagination which they go about, even now, before I have brought them into the land which I swore.</a:t>
            </a:r>
          </a:p>
          <a:p>
            <a:pPr>
              <a:buNone/>
            </a:pPr>
            <a:r>
              <a:rPr lang="en-US" sz="2400" dirty="0" smtClean="0">
                <a:solidFill>
                  <a:srgbClr val="92D050"/>
                </a:solidFill>
              </a:rPr>
              <a:t>						(Deuteronomy 31:21 AKJV)</a:t>
            </a:r>
          </a:p>
          <a:p>
            <a:pPr>
              <a:buNone/>
            </a:pPr>
            <a:endParaRPr lang="en-US" sz="2400" dirty="0" smtClean="0">
              <a:solidFill>
                <a:srgbClr val="92D050"/>
              </a:solidFill>
            </a:endParaRPr>
          </a:p>
          <a:p>
            <a:pPr>
              <a:buNone/>
            </a:pPr>
            <a:r>
              <a:rPr lang="en-US" sz="2400" dirty="0" smtClean="0">
                <a:solidFill>
                  <a:srgbClr val="FFFF00"/>
                </a:solidFill>
              </a:rPr>
              <a:t>That Moses commanded the Levites, which bore the ark of the covenant of the LORD, saying,</a:t>
            </a:r>
          </a:p>
          <a:p>
            <a:pPr>
              <a:buNone/>
            </a:pPr>
            <a:r>
              <a:rPr lang="en-US" sz="2400" dirty="0" smtClean="0">
                <a:solidFill>
                  <a:srgbClr val="FFFF00"/>
                </a:solidFill>
              </a:rPr>
              <a:t>Take this book of the law, and put it in the side of the ark of the covenant of the LORD your God, </a:t>
            </a:r>
            <a:r>
              <a:rPr lang="en-US" sz="2400" u="sng" dirty="0" smtClean="0">
                <a:solidFill>
                  <a:srgbClr val="FFFF00"/>
                </a:solidFill>
              </a:rPr>
              <a:t>that it may be there for a witness against you</a:t>
            </a:r>
            <a:r>
              <a:rPr lang="en-US" sz="2400" dirty="0" smtClean="0">
                <a:solidFill>
                  <a:srgbClr val="FFFF00"/>
                </a:solidFill>
              </a:rPr>
              <a:t>.</a:t>
            </a:r>
          </a:p>
          <a:p>
            <a:pPr>
              <a:buNone/>
            </a:pPr>
            <a:r>
              <a:rPr lang="en-US" sz="2400" dirty="0" smtClean="0">
                <a:solidFill>
                  <a:srgbClr val="92D050"/>
                </a:solidFill>
              </a:rPr>
              <a:t>						(Deuteronomy 31:25-26 AKJV)</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solidFill>
                  <a:srgbClr val="FFC000"/>
                </a:solidFill>
              </a:rPr>
              <a:t>“in putting off the body of the sins of the flesh by the circumcision of Christ”</a:t>
            </a:r>
            <a:endParaRPr lang="en-US" sz="3200" dirty="0"/>
          </a:p>
        </p:txBody>
      </p:sp>
      <p:sp>
        <p:nvSpPr>
          <p:cNvPr id="3" name="Content Placeholder 2"/>
          <p:cNvSpPr>
            <a:spLocks noGrp="1"/>
          </p:cNvSpPr>
          <p:nvPr>
            <p:ph idx="1"/>
          </p:nvPr>
        </p:nvSpPr>
        <p:spPr>
          <a:xfrm>
            <a:off x="457200" y="1600200"/>
            <a:ext cx="8229600" cy="4800600"/>
          </a:xfrm>
        </p:spPr>
        <p:txBody>
          <a:bodyPr>
            <a:normAutofit/>
          </a:bodyPr>
          <a:lstStyle/>
          <a:p>
            <a:pPr>
              <a:buNone/>
            </a:pPr>
            <a:r>
              <a:rPr lang="en-US" sz="2800" dirty="0" smtClean="0">
                <a:solidFill>
                  <a:srgbClr val="FFFF00"/>
                </a:solidFill>
              </a:rPr>
              <a:t>And you shall circumcise the flesh of your foreskin; and it shall be a token of the covenant between me and you.</a:t>
            </a:r>
          </a:p>
          <a:p>
            <a:pPr>
              <a:buNone/>
            </a:pPr>
            <a:r>
              <a:rPr lang="en-US" sz="2800" dirty="0" smtClean="0">
                <a:solidFill>
                  <a:srgbClr val="92D050"/>
                </a:solidFill>
              </a:rPr>
              <a:t>						(Genesis 17:11 AKJV)</a:t>
            </a:r>
          </a:p>
          <a:p>
            <a:pPr>
              <a:buNone/>
            </a:pPr>
            <a:endParaRPr lang="en-US" sz="2800" dirty="0" smtClean="0">
              <a:solidFill>
                <a:srgbClr val="92D050"/>
              </a:solidFill>
            </a:endParaRPr>
          </a:p>
          <a:p>
            <a:pPr>
              <a:buNone/>
            </a:pPr>
            <a:r>
              <a:rPr lang="en-US" sz="2800" dirty="0" smtClean="0">
                <a:solidFill>
                  <a:srgbClr val="FFFF00"/>
                </a:solidFill>
              </a:rPr>
              <a:t>And the LORD your God will circumcise your heart, and the heart of your seed, to love the LORD your God with all your heart, and with all your soul, that you may live.</a:t>
            </a:r>
          </a:p>
          <a:p>
            <a:pPr>
              <a:buNone/>
            </a:pPr>
            <a:r>
              <a:rPr lang="en-US" sz="2800" dirty="0" smtClean="0">
                <a:solidFill>
                  <a:srgbClr val="92D050"/>
                </a:solidFill>
              </a:rPr>
              <a:t>					(Deuteronomy 30:6 AKJV)</a:t>
            </a:r>
          </a:p>
          <a:p>
            <a:pPr>
              <a:buNone/>
            </a:pPr>
            <a:endParaRPr lang="en-US" sz="2800" dirty="0" smtClean="0">
              <a:solidFill>
                <a:srgbClr val="92D050"/>
              </a:solidFill>
            </a:endParaRP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r>
              <a:rPr lang="en-US" dirty="0" smtClean="0">
                <a:solidFill>
                  <a:srgbClr val="FFC000"/>
                </a:solidFill>
              </a:rPr>
              <a:t>And when a stranger shall sojourn with you, and will keep the </a:t>
            </a:r>
            <a:r>
              <a:rPr lang="en-US" dirty="0" err="1" smtClean="0">
                <a:solidFill>
                  <a:srgbClr val="FFC000"/>
                </a:solidFill>
              </a:rPr>
              <a:t>passover</a:t>
            </a:r>
            <a:r>
              <a:rPr lang="en-US" dirty="0" smtClean="0">
                <a:solidFill>
                  <a:srgbClr val="FFC000"/>
                </a:solidFill>
              </a:rPr>
              <a:t> to the LORD, let all his males be circumcised, and then let him come near and keep it; and he shall be as one that is born in the land: </a:t>
            </a:r>
            <a:r>
              <a:rPr lang="en-US" u="sng" dirty="0" smtClean="0">
                <a:solidFill>
                  <a:srgbClr val="FFC000"/>
                </a:solidFill>
              </a:rPr>
              <a:t>for no uncircumcised person shall eat thereof.</a:t>
            </a:r>
            <a:endParaRPr lang="en-US" dirty="0" smtClean="0">
              <a:solidFill>
                <a:srgbClr val="FFC000"/>
              </a:solidFill>
            </a:endParaRPr>
          </a:p>
          <a:p>
            <a:pPr>
              <a:buNone/>
            </a:pPr>
            <a:r>
              <a:rPr lang="en-US" dirty="0" smtClean="0">
                <a:solidFill>
                  <a:srgbClr val="92D050"/>
                </a:solidFill>
              </a:rPr>
              <a:t>					(Exodus 12:48 AKJV)</a:t>
            </a:r>
          </a:p>
          <a:p>
            <a:endParaRPr lang="en-US"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Snagit_PPT1AB" descr="PPT1AB.png"/>
          <p:cNvPicPr>
            <a:picLocks noGrp="1" noChangeAspect="1"/>
          </p:cNvPicPr>
          <p:nvPr>
            <p:ph idx="1"/>
          </p:nvPr>
        </p:nvPicPr>
        <p:blipFill>
          <a:blip r:embed="rId2" cstate="print"/>
          <a:stretch>
            <a:fillRect/>
          </a:stretch>
        </p:blipFill>
        <p:spPr>
          <a:xfrm>
            <a:off x="228600" y="152400"/>
            <a:ext cx="8714761" cy="3172850"/>
          </a:xfrm>
        </p:spPr>
      </p:pic>
      <p:pic>
        <p:nvPicPr>
          <p:cNvPr id="5" name="Snagit_PPT1AD" descr="PPT1AD.png"/>
          <p:cNvPicPr>
            <a:picLocks noChangeAspect="1"/>
          </p:cNvPicPr>
          <p:nvPr/>
        </p:nvPicPr>
        <p:blipFill>
          <a:blip r:embed="rId3" cstate="print"/>
          <a:stretch>
            <a:fillRect/>
          </a:stretch>
        </p:blipFill>
        <p:spPr>
          <a:xfrm>
            <a:off x="990600" y="3429000"/>
            <a:ext cx="7095239" cy="2800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Snagit_PPT151" descr="PPT151.png"/>
          <p:cNvPicPr>
            <a:picLocks noGrp="1" noChangeAspect="1"/>
          </p:cNvPicPr>
          <p:nvPr>
            <p:ph idx="1"/>
          </p:nvPr>
        </p:nvPicPr>
        <p:blipFill>
          <a:blip r:embed="rId2" cstate="print"/>
          <a:stretch>
            <a:fillRect/>
          </a:stretch>
        </p:blipFill>
        <p:spPr>
          <a:xfrm>
            <a:off x="2590800" y="0"/>
            <a:ext cx="4215207" cy="6858000"/>
          </a:xfrm>
        </p:spPr>
      </p:pic>
      <p:sp>
        <p:nvSpPr>
          <p:cNvPr id="5" name="TextBox 4"/>
          <p:cNvSpPr txBox="1"/>
          <p:nvPr/>
        </p:nvSpPr>
        <p:spPr>
          <a:xfrm>
            <a:off x="152400" y="6172200"/>
            <a:ext cx="2133600" cy="461665"/>
          </a:xfrm>
          <a:prstGeom prst="rect">
            <a:avLst/>
          </a:prstGeom>
          <a:noFill/>
        </p:spPr>
        <p:txBody>
          <a:bodyPr wrap="square" rtlCol="0">
            <a:spAutoFit/>
          </a:bodyPr>
          <a:lstStyle/>
          <a:p>
            <a:r>
              <a:rPr lang="en-US" sz="1200" dirty="0" smtClean="0">
                <a:solidFill>
                  <a:srgbClr val="FFFF00"/>
                </a:solidFill>
              </a:rPr>
              <a:t>Morgan and Bale Biology of Sex Differences 2012, 3:22</a:t>
            </a:r>
            <a:endParaRPr lang="en-US" sz="1200" dirty="0">
              <a:solidFill>
                <a:srgbClr val="FFFF00"/>
              </a:solidFill>
            </a:endParaRPr>
          </a:p>
        </p:txBody>
      </p:sp>
    </p:spTree>
    <p:extLst>
      <p:ext uri="{BB962C8B-B14F-4D97-AF65-F5344CB8AC3E}">
        <p14:creationId xmlns:p14="http://schemas.microsoft.com/office/powerpoint/2010/main" xmlns="" val="257652182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solidFill>
                <a:srgbClr val="FFFF00"/>
              </a:solidFill>
            </a:endParaRPr>
          </a:p>
        </p:txBody>
      </p:sp>
      <p:pic>
        <p:nvPicPr>
          <p:cNvPr id="4" name="Snagit_PPT1A4" descr="PPT1A4.png"/>
          <p:cNvPicPr>
            <a:picLocks noGrp="1" noChangeAspect="1"/>
          </p:cNvPicPr>
          <p:nvPr>
            <p:ph idx="1"/>
          </p:nvPr>
        </p:nvPicPr>
        <p:blipFill>
          <a:blip r:embed="rId2" cstate="print"/>
          <a:stretch>
            <a:fillRect/>
          </a:stretch>
        </p:blipFill>
        <p:spPr>
          <a:xfrm>
            <a:off x="838200" y="304800"/>
            <a:ext cx="7238096" cy="1752381"/>
          </a:xfrm>
        </p:spPr>
      </p:pic>
      <p:pic>
        <p:nvPicPr>
          <p:cNvPr id="6" name="Snagit_PPT1A7" descr="PPT1A7.png"/>
          <p:cNvPicPr>
            <a:picLocks noChangeAspect="1"/>
          </p:cNvPicPr>
          <p:nvPr/>
        </p:nvPicPr>
        <p:blipFill>
          <a:blip r:embed="rId3" cstate="print"/>
          <a:stretch>
            <a:fillRect/>
          </a:stretch>
        </p:blipFill>
        <p:spPr>
          <a:xfrm>
            <a:off x="1447800" y="2209800"/>
            <a:ext cx="6238096" cy="3542857"/>
          </a:xfrm>
          <a:prstGeom prst="rect">
            <a:avLst/>
          </a:prstGeom>
        </p:spPr>
      </p:pic>
      <p:sp>
        <p:nvSpPr>
          <p:cNvPr id="7" name="TextBox 6"/>
          <p:cNvSpPr txBox="1"/>
          <p:nvPr/>
        </p:nvSpPr>
        <p:spPr>
          <a:xfrm>
            <a:off x="1524000" y="6172200"/>
            <a:ext cx="6096000" cy="369332"/>
          </a:xfrm>
          <a:prstGeom prst="rect">
            <a:avLst/>
          </a:prstGeom>
          <a:noFill/>
        </p:spPr>
        <p:txBody>
          <a:bodyPr wrap="square" rtlCol="0">
            <a:spAutoFit/>
          </a:bodyPr>
          <a:lstStyle/>
          <a:p>
            <a:pPr algn="ctr"/>
            <a:r>
              <a:rPr lang="en-US" dirty="0" err="1" smtClean="0">
                <a:solidFill>
                  <a:srgbClr val="FF0000"/>
                </a:solidFill>
              </a:rPr>
              <a:t>BioEssays</a:t>
            </a:r>
            <a:r>
              <a:rPr lang="en-US" dirty="0" smtClean="0">
                <a:solidFill>
                  <a:srgbClr val="FF0000"/>
                </a:solidFill>
              </a:rPr>
              <a:t> 29:1147–1158, </a:t>
            </a:r>
            <a:r>
              <a:rPr lang="en-US" i="1" dirty="0" smtClean="0">
                <a:solidFill>
                  <a:srgbClr val="FF0000"/>
                </a:solidFill>
              </a:rPr>
              <a:t> 2007</a:t>
            </a:r>
            <a:endParaRPr lang="en-US"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Snagit_PPT1A9" descr="PPT1A9.png"/>
          <p:cNvPicPr>
            <a:picLocks noGrp="1" noChangeAspect="1"/>
          </p:cNvPicPr>
          <p:nvPr>
            <p:ph idx="1"/>
          </p:nvPr>
        </p:nvPicPr>
        <p:blipFill>
          <a:blip r:embed="rId2" cstate="print"/>
          <a:stretch>
            <a:fillRect/>
          </a:stretch>
        </p:blipFill>
        <p:spPr>
          <a:xfrm>
            <a:off x="4724400" y="124752"/>
            <a:ext cx="3128929" cy="6733248"/>
          </a:xfrm>
        </p:spPr>
      </p:pic>
      <p:sp>
        <p:nvSpPr>
          <p:cNvPr id="4" name="TextBox 3"/>
          <p:cNvSpPr txBox="1"/>
          <p:nvPr/>
        </p:nvSpPr>
        <p:spPr>
          <a:xfrm>
            <a:off x="152400" y="6324600"/>
            <a:ext cx="4495800" cy="369332"/>
          </a:xfrm>
          <a:prstGeom prst="rect">
            <a:avLst/>
          </a:prstGeom>
          <a:noFill/>
        </p:spPr>
        <p:txBody>
          <a:bodyPr wrap="square" rtlCol="0">
            <a:spAutoFit/>
          </a:bodyPr>
          <a:lstStyle/>
          <a:p>
            <a:pPr algn="ctr"/>
            <a:r>
              <a:rPr lang="en-US" dirty="0" err="1" smtClean="0">
                <a:solidFill>
                  <a:srgbClr val="FF0000"/>
                </a:solidFill>
              </a:rPr>
              <a:t>BioEssays</a:t>
            </a:r>
            <a:r>
              <a:rPr lang="en-US" dirty="0" smtClean="0">
                <a:solidFill>
                  <a:srgbClr val="FF0000"/>
                </a:solidFill>
              </a:rPr>
              <a:t> 29:1147–1158, </a:t>
            </a:r>
            <a:r>
              <a:rPr lang="en-US" i="1" dirty="0" smtClean="0">
                <a:solidFill>
                  <a:srgbClr val="FF0000"/>
                </a:solidFill>
              </a:rPr>
              <a:t> 2007</a:t>
            </a:r>
            <a:endParaRPr lang="en-US" dirty="0">
              <a:solidFill>
                <a:srgbClr val="FF0000"/>
              </a:solidFill>
            </a:endParaRPr>
          </a:p>
        </p:txBody>
      </p:sp>
      <p:pic>
        <p:nvPicPr>
          <p:cNvPr id="6" name="Snagit_PPT1AF" descr="PPT1AF.png"/>
          <p:cNvPicPr>
            <a:picLocks noChangeAspect="1"/>
          </p:cNvPicPr>
          <p:nvPr/>
        </p:nvPicPr>
        <p:blipFill>
          <a:blip r:embed="rId3" cstate="print"/>
          <a:stretch>
            <a:fillRect/>
          </a:stretch>
        </p:blipFill>
        <p:spPr>
          <a:xfrm>
            <a:off x="990600" y="457200"/>
            <a:ext cx="3447619" cy="498095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630362"/>
          </a:xfrm>
        </p:spPr>
        <p:txBody>
          <a:bodyPr>
            <a:normAutofit/>
          </a:bodyPr>
          <a:lstStyle/>
          <a:p>
            <a:pPr algn="l"/>
            <a:r>
              <a:rPr lang="en-US" sz="2800" dirty="0" smtClean="0">
                <a:solidFill>
                  <a:srgbClr val="FFC000"/>
                </a:solidFill>
              </a:rPr>
              <a:t>Therefore, circumcise the foreskin of your heart, and be no longer stiff-necked. </a:t>
            </a:r>
            <a:br>
              <a:rPr lang="en-US" sz="2800" dirty="0" smtClean="0">
                <a:solidFill>
                  <a:srgbClr val="FFC000"/>
                </a:solidFill>
              </a:rPr>
            </a:br>
            <a:r>
              <a:rPr lang="en-US" sz="2800" dirty="0" smtClean="0">
                <a:solidFill>
                  <a:srgbClr val="FFC000"/>
                </a:solidFill>
              </a:rPr>
              <a:t>						</a:t>
            </a:r>
            <a:r>
              <a:rPr lang="en-US" sz="2800" dirty="0" smtClean="0">
                <a:solidFill>
                  <a:srgbClr val="92D050"/>
                </a:solidFill>
              </a:rPr>
              <a:t>(Deut. 10:16)</a:t>
            </a:r>
            <a:endParaRPr lang="en-US" sz="2800" dirty="0">
              <a:solidFill>
                <a:srgbClr val="92D050"/>
              </a:solidFill>
            </a:endParaRPr>
          </a:p>
        </p:txBody>
      </p:sp>
      <p:pic>
        <p:nvPicPr>
          <p:cNvPr id="4" name="Snagit_PPT1BC" descr="PPT1BC.png"/>
          <p:cNvPicPr>
            <a:picLocks noGrp="1" noChangeAspect="1"/>
          </p:cNvPicPr>
          <p:nvPr>
            <p:ph idx="1"/>
          </p:nvPr>
        </p:nvPicPr>
        <p:blipFill>
          <a:blip r:embed="rId2" cstate="print"/>
          <a:stretch>
            <a:fillRect/>
          </a:stretch>
        </p:blipFill>
        <p:spPr>
          <a:xfrm>
            <a:off x="838200" y="1905000"/>
            <a:ext cx="7400001" cy="1866667"/>
          </a:xfrm>
        </p:spPr>
      </p:pic>
      <p:sp>
        <p:nvSpPr>
          <p:cNvPr id="5" name="TextBox 4"/>
          <p:cNvSpPr txBox="1"/>
          <p:nvPr/>
        </p:nvSpPr>
        <p:spPr>
          <a:xfrm>
            <a:off x="1676400" y="4114800"/>
            <a:ext cx="5562600" cy="369332"/>
          </a:xfrm>
          <a:prstGeom prst="rect">
            <a:avLst/>
          </a:prstGeom>
          <a:noFill/>
        </p:spPr>
        <p:txBody>
          <a:bodyPr wrap="square" rtlCol="0">
            <a:spAutoFit/>
          </a:bodyPr>
          <a:lstStyle/>
          <a:p>
            <a:pPr algn="ctr"/>
            <a:r>
              <a:rPr lang="en-US" dirty="0" err="1" smtClean="0">
                <a:solidFill>
                  <a:srgbClr val="FF0000"/>
                </a:solidFill>
              </a:rPr>
              <a:t>PLoS</a:t>
            </a:r>
            <a:r>
              <a:rPr lang="en-US" dirty="0" smtClean="0">
                <a:solidFill>
                  <a:srgbClr val="FF0000"/>
                </a:solidFill>
              </a:rPr>
              <a:t> ONE - September 2007 | Issue 9 | e861</a:t>
            </a:r>
            <a:endParaRPr lang="en-US" dirty="0">
              <a:solidFill>
                <a:srgbClr val="FF0000"/>
              </a:solidFill>
            </a:endParaRPr>
          </a:p>
        </p:txBody>
      </p:sp>
      <p:sp>
        <p:nvSpPr>
          <p:cNvPr id="6" name="TextBox 5"/>
          <p:cNvSpPr txBox="1"/>
          <p:nvPr/>
        </p:nvSpPr>
        <p:spPr>
          <a:xfrm>
            <a:off x="838200" y="5105400"/>
            <a:ext cx="7315200" cy="1077218"/>
          </a:xfrm>
          <a:prstGeom prst="rect">
            <a:avLst/>
          </a:prstGeom>
          <a:noFill/>
        </p:spPr>
        <p:txBody>
          <a:bodyPr wrap="square" rtlCol="0">
            <a:spAutoFit/>
          </a:bodyPr>
          <a:lstStyle/>
          <a:p>
            <a:pPr algn="ctr"/>
            <a:r>
              <a:rPr lang="en-US" sz="3200" dirty="0" smtClean="0">
                <a:solidFill>
                  <a:srgbClr val="FFFF00"/>
                </a:solidFill>
              </a:rPr>
              <a:t>We continue to be a “stiff-necked” people.  When will we learn?</a:t>
            </a:r>
            <a:endParaRPr lang="en-US" sz="3200"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087562"/>
          </a:xfrm>
        </p:spPr>
        <p:txBody>
          <a:bodyPr>
            <a:normAutofit/>
          </a:bodyPr>
          <a:lstStyle/>
          <a:p>
            <a:r>
              <a:rPr lang="en-US" sz="2800" b="1" dirty="0" smtClean="0">
                <a:solidFill>
                  <a:srgbClr val="FFC000"/>
                </a:solidFill>
              </a:rPr>
              <a:t>EXACTLY WHAT HAPPENED ON THE CROSS TO “CIRCUMCISE” THE MGE’S?  WE DO NOT KNOW….AND MAY NEVER UNDERSTAND WHAT HAPPENED!</a:t>
            </a:r>
            <a:endParaRPr lang="en-US" sz="2800" dirty="0">
              <a:solidFill>
                <a:srgbClr val="FFC000"/>
              </a:solidFill>
            </a:endParaRPr>
          </a:p>
        </p:txBody>
      </p:sp>
      <p:sp>
        <p:nvSpPr>
          <p:cNvPr id="3" name="Content Placeholder 2"/>
          <p:cNvSpPr>
            <a:spLocks noGrp="1"/>
          </p:cNvSpPr>
          <p:nvPr>
            <p:ph idx="1"/>
          </p:nvPr>
        </p:nvSpPr>
        <p:spPr>
          <a:xfrm>
            <a:off x="457200" y="2362200"/>
            <a:ext cx="8229600" cy="3763963"/>
          </a:xfrm>
        </p:spPr>
        <p:txBody>
          <a:bodyPr anchor="ctr">
            <a:normAutofit/>
          </a:bodyPr>
          <a:lstStyle/>
          <a:p>
            <a:pPr>
              <a:buNone/>
            </a:pPr>
            <a:r>
              <a:rPr lang="en-US" sz="2800" dirty="0" smtClean="0">
                <a:solidFill>
                  <a:srgbClr val="FFFF00"/>
                </a:solidFill>
              </a:rPr>
              <a:t>The thieves also, which were crucified with him, cast the same in his teeth.</a:t>
            </a:r>
          </a:p>
          <a:p>
            <a:pPr>
              <a:buNone/>
            </a:pPr>
            <a:r>
              <a:rPr lang="en-US" sz="2800" u="sng" dirty="0" smtClean="0">
                <a:solidFill>
                  <a:srgbClr val="FFFF00"/>
                </a:solidFill>
              </a:rPr>
              <a:t>Now from the sixth hour there was darkness over all the land to the ninth hour.</a:t>
            </a:r>
            <a:endParaRPr lang="en-US" sz="2800" dirty="0" smtClean="0">
              <a:solidFill>
                <a:srgbClr val="FFFF00"/>
              </a:solidFill>
            </a:endParaRPr>
          </a:p>
          <a:p>
            <a:pPr>
              <a:buNone/>
            </a:pPr>
            <a:r>
              <a:rPr lang="en-US" sz="2800" dirty="0" smtClean="0">
                <a:solidFill>
                  <a:srgbClr val="92D050"/>
                </a:solidFill>
              </a:rPr>
              <a:t>					(Matthew 27:44-45 AKJV)</a:t>
            </a:r>
          </a:p>
          <a:p>
            <a:pPr>
              <a:buNone/>
            </a:pPr>
            <a:endParaRPr lang="en-US" sz="2800"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ext Box 1"/>
          <p:cNvSpPr txBox="1">
            <a:spLocks noChangeArrowheads="1"/>
          </p:cNvSpPr>
          <p:nvPr/>
        </p:nvSpPr>
        <p:spPr bwMode="auto">
          <a:xfrm>
            <a:off x="325440" y="381640"/>
            <a:ext cx="8493120" cy="414764"/>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FFFFFF"/>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9pPr>
          </a:lstStyle>
          <a:p>
            <a:pPr algn="ctr"/>
            <a:r>
              <a:rPr lang="en-GB" altLang="en-US" sz="1500" b="1" dirty="0">
                <a:solidFill>
                  <a:srgbClr val="FFFF00"/>
                </a:solidFill>
                <a:latin typeface="Arial" charset="0"/>
              </a:rPr>
              <a:t>Fig. 1 A correlation-based network connecting genes with similar genetic interaction profiles</a:t>
            </a:r>
            <a:r>
              <a:rPr lang="en-GB" altLang="en-US" sz="1500" b="1" dirty="0">
                <a:latin typeface="Arial" charset="0"/>
              </a:rPr>
              <a:t>. </a:t>
            </a:r>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729920" y="5943505"/>
            <a:ext cx="1226880" cy="652388"/>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FFFFFF"/>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pic>
        <p:nvPicPr>
          <p:cNvPr id="3075"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595520" y="979303"/>
            <a:ext cx="5955840" cy="4893634"/>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FFFFFF"/>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
        <p:nvSpPr>
          <p:cNvPr id="3076" name="Text Box 4"/>
          <p:cNvSpPr txBox="1">
            <a:spLocks noChangeArrowheads="1"/>
          </p:cNvSpPr>
          <p:nvPr/>
        </p:nvSpPr>
        <p:spPr bwMode="auto">
          <a:xfrm>
            <a:off x="1595520" y="6204172"/>
            <a:ext cx="3918240" cy="231864"/>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FFFFFF"/>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1pPr>
            <a:lvl2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2pPr>
            <a:lvl3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3pPr>
            <a:lvl4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4pPr>
            <a:lvl5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9pPr>
          </a:lstStyle>
          <a:p>
            <a:r>
              <a:rPr lang="en-GB" altLang="en-US" sz="1100" b="1" dirty="0">
                <a:solidFill>
                  <a:srgbClr val="FF0000"/>
                </a:solidFill>
                <a:latin typeface="Arial" charset="0"/>
              </a:rPr>
              <a:t>M Costanzo et al. Science 2010;327:425-431</a:t>
            </a:r>
          </a:p>
        </p:txBody>
      </p:sp>
      <p:sp>
        <p:nvSpPr>
          <p:cNvPr id="3077" name="Text Box 5"/>
          <p:cNvSpPr txBox="1">
            <a:spLocks noChangeArrowheads="1"/>
          </p:cNvSpPr>
          <p:nvPr/>
        </p:nvSpPr>
        <p:spPr bwMode="auto">
          <a:xfrm>
            <a:off x="97920" y="6613175"/>
            <a:ext cx="4930560" cy="3470764"/>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1pPr>
            <a:lvl2pPr>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2pPr>
            <a:lvl3pPr>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3pPr>
            <a:lvl4pPr>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4pPr>
            <a:lvl5pPr>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9pPr>
          </a:lstStyle>
          <a:p>
            <a:r>
              <a:rPr lang="en-GB" altLang="en-US" sz="900">
                <a:latin typeface="Arial" charset="0"/>
              </a:rPr>
              <a:t>Published by AAAS</a:t>
            </a:r>
          </a:p>
        </p:txBody>
      </p:sp>
    </p:spTree>
    <p:extLst>
      <p:ext uri="{BB962C8B-B14F-4D97-AF65-F5344CB8AC3E}">
        <p14:creationId xmlns:p14="http://schemas.microsoft.com/office/powerpoint/2010/main" xmlns="" val="72944140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239962"/>
          </a:xfrm>
        </p:spPr>
        <p:txBody>
          <a:bodyPr>
            <a:normAutofit/>
          </a:bodyPr>
          <a:lstStyle/>
          <a:p>
            <a:r>
              <a:rPr lang="en-US" sz="3200" dirty="0" smtClean="0">
                <a:solidFill>
                  <a:srgbClr val="FFC000"/>
                </a:solidFill>
              </a:rPr>
              <a:t>Christ, on the cross, was treated by God as an unrepentant sinner.  What was Christ’s cry to God as He was dying on the cross?</a:t>
            </a:r>
            <a:endParaRPr lang="en-US" sz="3200" dirty="0">
              <a:solidFill>
                <a:srgbClr val="FFC000"/>
              </a:solidFill>
            </a:endParaRPr>
          </a:p>
        </p:txBody>
      </p:sp>
      <p:sp>
        <p:nvSpPr>
          <p:cNvPr id="3" name="Content Placeholder 2"/>
          <p:cNvSpPr>
            <a:spLocks noGrp="1"/>
          </p:cNvSpPr>
          <p:nvPr>
            <p:ph idx="1"/>
          </p:nvPr>
        </p:nvSpPr>
        <p:spPr>
          <a:xfrm>
            <a:off x="457200" y="2514600"/>
            <a:ext cx="8229600" cy="3611563"/>
          </a:xfrm>
        </p:spPr>
        <p:txBody>
          <a:bodyPr anchor="ctr"/>
          <a:lstStyle/>
          <a:p>
            <a:pPr>
              <a:buNone/>
            </a:pPr>
            <a:r>
              <a:rPr lang="en-US" sz="2800" dirty="0" smtClean="0">
                <a:solidFill>
                  <a:srgbClr val="FFFF00"/>
                </a:solidFill>
              </a:rPr>
              <a:t>And about the ninth hour Jesus cried with a loud voice, saying, </a:t>
            </a:r>
            <a:r>
              <a:rPr lang="en-US" sz="2800" dirty="0" smtClean="0">
                <a:solidFill>
                  <a:srgbClr val="FF0000"/>
                </a:solidFill>
              </a:rPr>
              <a:t>Eli, Eli, lama </a:t>
            </a:r>
            <a:r>
              <a:rPr lang="en-US" sz="2800" dirty="0" err="1" smtClean="0">
                <a:solidFill>
                  <a:srgbClr val="FF0000"/>
                </a:solidFill>
              </a:rPr>
              <a:t>sabachthani</a:t>
            </a:r>
            <a:r>
              <a:rPr lang="en-US" sz="2800" dirty="0" smtClean="0">
                <a:solidFill>
                  <a:srgbClr val="FFFF00"/>
                </a:solidFill>
              </a:rPr>
              <a:t>? that is to say, </a:t>
            </a:r>
            <a:r>
              <a:rPr lang="en-US" sz="2800" u="sng" dirty="0" smtClean="0">
                <a:solidFill>
                  <a:srgbClr val="FF0000"/>
                </a:solidFill>
              </a:rPr>
              <a:t>My God, my God, why have you forsaken me?</a:t>
            </a:r>
            <a:endParaRPr lang="en-US" sz="2800" dirty="0" smtClean="0">
              <a:solidFill>
                <a:srgbClr val="FFFF00"/>
              </a:solidFill>
            </a:endParaRPr>
          </a:p>
          <a:p>
            <a:pPr>
              <a:buNone/>
            </a:pPr>
            <a:r>
              <a:rPr lang="en-US" sz="2800" dirty="0" smtClean="0">
                <a:solidFill>
                  <a:srgbClr val="92D050"/>
                </a:solidFill>
              </a:rPr>
              <a:t>					(Matthew 27:46 AKJV)</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239962"/>
          </a:xfrm>
        </p:spPr>
        <p:txBody>
          <a:bodyPr>
            <a:normAutofit/>
          </a:bodyPr>
          <a:lstStyle/>
          <a:p>
            <a:r>
              <a:rPr lang="en-US" sz="3200" dirty="0" smtClean="0">
                <a:solidFill>
                  <a:srgbClr val="FFC000"/>
                </a:solidFill>
              </a:rPr>
              <a:t>Can we know that Christ was </a:t>
            </a:r>
            <a:r>
              <a:rPr lang="en-US" sz="3200" u="sng" dirty="0" smtClean="0">
                <a:solidFill>
                  <a:srgbClr val="FFC000"/>
                </a:solidFill>
              </a:rPr>
              <a:t>completely</a:t>
            </a:r>
            <a:r>
              <a:rPr lang="en-US" sz="3200" dirty="0" smtClean="0">
                <a:solidFill>
                  <a:srgbClr val="FFC000"/>
                </a:solidFill>
              </a:rPr>
              <a:t> successful in the removal of the MGE’s?</a:t>
            </a:r>
            <a:r>
              <a:rPr lang="en-US" sz="3200" dirty="0" smtClean="0"/>
              <a:t/>
            </a:r>
            <a:br>
              <a:rPr lang="en-US" sz="3200" dirty="0" smtClean="0"/>
            </a:br>
            <a:endParaRPr lang="en-US" sz="3200" dirty="0"/>
          </a:p>
        </p:txBody>
      </p:sp>
      <p:sp>
        <p:nvSpPr>
          <p:cNvPr id="3" name="Content Placeholder 2"/>
          <p:cNvSpPr>
            <a:spLocks noGrp="1"/>
          </p:cNvSpPr>
          <p:nvPr>
            <p:ph idx="1"/>
          </p:nvPr>
        </p:nvSpPr>
        <p:spPr>
          <a:xfrm>
            <a:off x="304800" y="1828800"/>
            <a:ext cx="8229600" cy="4724400"/>
          </a:xfrm>
        </p:spPr>
        <p:txBody>
          <a:bodyPr anchor="ctr">
            <a:noAutofit/>
          </a:bodyPr>
          <a:lstStyle/>
          <a:p>
            <a:pPr>
              <a:buNone/>
            </a:pPr>
            <a:r>
              <a:rPr lang="en-US" sz="2400" dirty="0" smtClean="0">
                <a:solidFill>
                  <a:srgbClr val="FFFF00"/>
                </a:solidFill>
              </a:rPr>
              <a:t>In the end of the </a:t>
            </a:r>
            <a:r>
              <a:rPr lang="en-US" sz="2400" dirty="0" err="1" smtClean="0">
                <a:solidFill>
                  <a:srgbClr val="FFFF00"/>
                </a:solidFill>
              </a:rPr>
              <a:t>sabbath</a:t>
            </a:r>
            <a:r>
              <a:rPr lang="en-US" sz="2400" dirty="0" smtClean="0">
                <a:solidFill>
                  <a:srgbClr val="FFFF00"/>
                </a:solidFill>
              </a:rPr>
              <a:t>, as it began to dawn toward the first day of the week, came Mary Magdalene and the other Mary to see the sepulcher.</a:t>
            </a:r>
          </a:p>
          <a:p>
            <a:pPr>
              <a:buNone/>
            </a:pPr>
            <a:r>
              <a:rPr lang="en-US" sz="2400" dirty="0" smtClean="0">
                <a:solidFill>
                  <a:srgbClr val="FFFF00"/>
                </a:solidFill>
              </a:rPr>
              <a:t>And, behold, there was a great earthquake: for the angel of the Lord descended from heaven, and came and rolled back the stone from the door, and sat on it.</a:t>
            </a:r>
          </a:p>
          <a:p>
            <a:pPr>
              <a:buNone/>
            </a:pPr>
            <a:r>
              <a:rPr lang="en-US" sz="2400" u="sng" dirty="0" smtClean="0">
                <a:solidFill>
                  <a:srgbClr val="FFFF00"/>
                </a:solidFill>
              </a:rPr>
              <a:t>His countenance was like lightning, and his raiment white as snow:</a:t>
            </a:r>
            <a:endParaRPr lang="en-US" sz="2400" dirty="0" smtClean="0">
              <a:solidFill>
                <a:srgbClr val="FFFF00"/>
              </a:solidFill>
            </a:endParaRPr>
          </a:p>
          <a:p>
            <a:pPr>
              <a:buNone/>
            </a:pPr>
            <a:r>
              <a:rPr lang="en-US" sz="2400" u="sng" dirty="0" smtClean="0">
                <a:solidFill>
                  <a:srgbClr val="FFFF00"/>
                </a:solidFill>
              </a:rPr>
              <a:t>And for fear of him the keepers did shake, and became as dead men.</a:t>
            </a:r>
            <a:endParaRPr lang="en-US" sz="2400" dirty="0" smtClean="0">
              <a:solidFill>
                <a:srgbClr val="FFFF00"/>
              </a:solidFill>
            </a:endParaRPr>
          </a:p>
          <a:p>
            <a:pPr>
              <a:buNone/>
            </a:pPr>
            <a:r>
              <a:rPr lang="en-US" sz="2400" dirty="0" smtClean="0">
                <a:solidFill>
                  <a:srgbClr val="92D050"/>
                </a:solidFill>
              </a:rPr>
              <a:t>						(Matthew 28:1-4 AKJV)</a:t>
            </a:r>
            <a:endParaRPr lang="en-US" sz="2400" dirty="0">
              <a:solidFill>
                <a:srgbClr val="92D05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buNone/>
            </a:pPr>
            <a:r>
              <a:rPr lang="en-US" sz="2800" dirty="0" smtClean="0">
                <a:solidFill>
                  <a:srgbClr val="FFFF00"/>
                </a:solidFill>
              </a:rPr>
              <a:t>Which in his times he shall </a:t>
            </a:r>
            <a:r>
              <a:rPr lang="en-US" sz="2800" dirty="0" err="1" smtClean="0">
                <a:solidFill>
                  <a:srgbClr val="FFFF00"/>
                </a:solidFill>
              </a:rPr>
              <a:t>shew</a:t>
            </a:r>
            <a:r>
              <a:rPr lang="en-US" sz="2800" dirty="0" smtClean="0">
                <a:solidFill>
                  <a:srgbClr val="FFFF00"/>
                </a:solidFill>
              </a:rPr>
              <a:t>, </a:t>
            </a:r>
            <a:r>
              <a:rPr lang="en-US" sz="2800" i="1" dirty="0" smtClean="0">
                <a:solidFill>
                  <a:srgbClr val="FFFF00"/>
                </a:solidFill>
              </a:rPr>
              <a:t>who is the blessed and only Potentate, the King of kings, and Lord of lords; Who only hath immortality, </a:t>
            </a:r>
            <a:r>
              <a:rPr lang="en-US" sz="2800" i="1" u="sng" dirty="0" smtClean="0">
                <a:solidFill>
                  <a:srgbClr val="FFFF00"/>
                </a:solidFill>
              </a:rPr>
              <a:t>dwelling in the light which no man can approach unto; whom no man hath seen, nor can see</a:t>
            </a:r>
            <a:r>
              <a:rPr lang="en-US" sz="2800" i="1" dirty="0" smtClean="0">
                <a:solidFill>
                  <a:srgbClr val="FFFF00"/>
                </a:solidFill>
              </a:rPr>
              <a:t>: to whom be </a:t>
            </a:r>
            <a:r>
              <a:rPr lang="en-US" sz="2800" i="1" dirty="0" err="1" smtClean="0">
                <a:solidFill>
                  <a:srgbClr val="FFFF00"/>
                </a:solidFill>
              </a:rPr>
              <a:t>honour</a:t>
            </a:r>
            <a:r>
              <a:rPr lang="en-US" sz="2800" i="1" dirty="0" smtClean="0">
                <a:solidFill>
                  <a:srgbClr val="FFFF00"/>
                </a:solidFill>
              </a:rPr>
              <a:t> and power everlasting. Amen. </a:t>
            </a:r>
          </a:p>
          <a:p>
            <a:pPr>
              <a:buNone/>
            </a:pPr>
            <a:r>
              <a:rPr lang="en-US" sz="2800" dirty="0" smtClean="0">
                <a:solidFill>
                  <a:srgbClr val="92D050"/>
                </a:solidFill>
              </a:rPr>
              <a:t>						(1Timothy 6:15-16)</a:t>
            </a:r>
          </a:p>
          <a:p>
            <a:endParaRPr lang="en-US" sz="2800" dirty="0" smtClean="0"/>
          </a:p>
          <a:p>
            <a:endParaRPr lang="en-US" sz="2800"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r>
              <a:rPr lang="en-US" u="sng" dirty="0" smtClean="0">
                <a:solidFill>
                  <a:srgbClr val="FFFF00"/>
                </a:solidFill>
              </a:rPr>
              <a:t>And if Christ be not raised, your faith is vain; you are yet in your sins.</a:t>
            </a:r>
            <a:endParaRPr lang="en-US" dirty="0" smtClean="0">
              <a:solidFill>
                <a:srgbClr val="FFFF00"/>
              </a:solidFill>
            </a:endParaRPr>
          </a:p>
          <a:p>
            <a:pPr>
              <a:buNone/>
            </a:pPr>
            <a:r>
              <a:rPr lang="en-US" u="sng" dirty="0" smtClean="0">
                <a:solidFill>
                  <a:srgbClr val="FFFF00"/>
                </a:solidFill>
              </a:rPr>
              <a:t>Then they also which are fallen asleep in Christ are perished.</a:t>
            </a:r>
            <a:endParaRPr lang="en-US" dirty="0" smtClean="0">
              <a:solidFill>
                <a:srgbClr val="FFFF00"/>
              </a:solidFill>
            </a:endParaRPr>
          </a:p>
          <a:p>
            <a:pPr>
              <a:buNone/>
            </a:pPr>
            <a:r>
              <a:rPr lang="en-US" dirty="0" smtClean="0">
                <a:solidFill>
                  <a:srgbClr val="92D050"/>
                </a:solidFill>
              </a:rPr>
              <a:t>				(1 Corinthians 15:17-18 AKJV)</a:t>
            </a:r>
          </a:p>
          <a:p>
            <a:endParaRPr lang="en-US"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1162"/>
          </a:xfrm>
        </p:spPr>
        <p:txBody>
          <a:bodyPr>
            <a:normAutofit fontScale="90000"/>
          </a:bodyPr>
          <a:lstStyle/>
          <a:p>
            <a:endParaRPr lang="en-US" dirty="0"/>
          </a:p>
        </p:txBody>
      </p:sp>
      <p:sp>
        <p:nvSpPr>
          <p:cNvPr id="3" name="Content Placeholder 2"/>
          <p:cNvSpPr>
            <a:spLocks noGrp="1"/>
          </p:cNvSpPr>
          <p:nvPr>
            <p:ph idx="1"/>
          </p:nvPr>
        </p:nvSpPr>
        <p:spPr>
          <a:xfrm>
            <a:off x="457200" y="838200"/>
            <a:ext cx="8229600" cy="5287963"/>
          </a:xfrm>
        </p:spPr>
        <p:txBody>
          <a:bodyPr>
            <a:normAutofit/>
          </a:bodyPr>
          <a:lstStyle/>
          <a:p>
            <a:pPr>
              <a:buNone/>
            </a:pPr>
            <a:endParaRPr lang="en-US" sz="2800" dirty="0" smtClean="0">
              <a:solidFill>
                <a:srgbClr val="92D050"/>
              </a:solidFill>
            </a:endParaRPr>
          </a:p>
          <a:p>
            <a:pPr>
              <a:buNone/>
            </a:pPr>
            <a:r>
              <a:rPr lang="en-US" dirty="0" smtClean="0">
                <a:solidFill>
                  <a:srgbClr val="FFFF00"/>
                </a:solidFill>
              </a:rPr>
              <a:t>Jesus Christ the same yesterday, and to day, and for ever.								</a:t>
            </a:r>
            <a:r>
              <a:rPr lang="en-US" dirty="0" smtClean="0">
                <a:solidFill>
                  <a:srgbClr val="92D050"/>
                </a:solidFill>
              </a:rPr>
              <a:t>(Hebrews 13:8 AKJV)</a:t>
            </a:r>
          </a:p>
          <a:p>
            <a:pPr>
              <a:buNone/>
            </a:pPr>
            <a:endParaRPr lang="en-US" sz="4000" dirty="0" smtClean="0">
              <a:solidFill>
                <a:srgbClr val="FFFF00"/>
              </a:solidFill>
            </a:endParaRPr>
          </a:p>
          <a:p>
            <a:pPr>
              <a:buNone/>
            </a:pPr>
            <a:r>
              <a:rPr lang="en-US" dirty="0" smtClean="0">
                <a:solidFill>
                  <a:srgbClr val="FFFF00"/>
                </a:solidFill>
              </a:rPr>
              <a:t>But now is Christ risen from the dead, </a:t>
            </a:r>
            <a:r>
              <a:rPr lang="en-US" i="1" dirty="0" smtClean="0">
                <a:solidFill>
                  <a:srgbClr val="FFFF00"/>
                </a:solidFill>
              </a:rPr>
              <a:t>and become the </a:t>
            </a:r>
            <a:r>
              <a:rPr lang="en-US" i="1" dirty="0" err="1" smtClean="0">
                <a:solidFill>
                  <a:srgbClr val="FFFF00"/>
                </a:solidFill>
              </a:rPr>
              <a:t>firstfruits</a:t>
            </a:r>
            <a:r>
              <a:rPr lang="en-US" i="1" dirty="0" smtClean="0">
                <a:solidFill>
                  <a:srgbClr val="FFFF00"/>
                </a:solidFill>
              </a:rPr>
              <a:t> of them that slept. </a:t>
            </a:r>
          </a:p>
          <a:p>
            <a:pPr>
              <a:buNone/>
            </a:pPr>
            <a:r>
              <a:rPr lang="en-US" dirty="0" smtClean="0">
                <a:solidFill>
                  <a:srgbClr val="92D050"/>
                </a:solidFill>
              </a:rPr>
              <a:t>					(1Corinthians 15:20)</a:t>
            </a:r>
            <a:endParaRPr lang="en-US" dirty="0">
              <a:solidFill>
                <a:srgbClr val="92D05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Snagit_PPTEB" descr="PPTEB.png"/>
          <p:cNvPicPr>
            <a:picLocks noGrp="1" noChangeAspect="1"/>
          </p:cNvPicPr>
          <p:nvPr>
            <p:ph idx="1"/>
          </p:nvPr>
        </p:nvPicPr>
        <p:blipFill>
          <a:blip r:embed="rId2" cstate="print"/>
          <a:stretch>
            <a:fillRect/>
          </a:stretch>
        </p:blipFill>
        <p:spPr>
          <a:xfrm>
            <a:off x="685800" y="152400"/>
            <a:ext cx="7885715" cy="1742857"/>
          </a:xfrm>
        </p:spPr>
      </p:pic>
      <p:sp>
        <p:nvSpPr>
          <p:cNvPr id="5" name="TextBox 4"/>
          <p:cNvSpPr txBox="1"/>
          <p:nvPr/>
        </p:nvSpPr>
        <p:spPr>
          <a:xfrm>
            <a:off x="838200" y="6324600"/>
            <a:ext cx="7391400" cy="307777"/>
          </a:xfrm>
          <a:prstGeom prst="rect">
            <a:avLst/>
          </a:prstGeom>
          <a:noFill/>
        </p:spPr>
        <p:txBody>
          <a:bodyPr wrap="square" rtlCol="0">
            <a:spAutoFit/>
          </a:bodyPr>
          <a:lstStyle/>
          <a:p>
            <a:pPr algn="ctr"/>
            <a:r>
              <a:rPr lang="en-US" sz="1400" dirty="0" smtClean="0">
                <a:solidFill>
                  <a:srgbClr val="FFFF00"/>
                </a:solidFill>
              </a:rPr>
              <a:t>NATURE REVIEWS | </a:t>
            </a:r>
            <a:r>
              <a:rPr lang="en-US" sz="1400" b="1" dirty="0" smtClean="0">
                <a:solidFill>
                  <a:srgbClr val="FFFF00"/>
                </a:solidFill>
              </a:rPr>
              <a:t>MOLECULAR CELL BIOLOGY            </a:t>
            </a:r>
            <a:r>
              <a:rPr lang="en-US" sz="1400" dirty="0" smtClean="0">
                <a:solidFill>
                  <a:srgbClr val="FFFF00"/>
                </a:solidFill>
              </a:rPr>
              <a:t>VOLUME 14 | AUGUST 2013 </a:t>
            </a:r>
            <a:r>
              <a:rPr lang="en-US" sz="1400" b="1" dirty="0" smtClean="0">
                <a:solidFill>
                  <a:srgbClr val="FFFF00"/>
                </a:solidFill>
              </a:rPr>
              <a:t>    </a:t>
            </a:r>
            <a:endParaRPr lang="en-US" sz="1400" dirty="0">
              <a:solidFill>
                <a:srgbClr val="FFFF00"/>
              </a:solidFill>
            </a:endParaRPr>
          </a:p>
        </p:txBody>
      </p:sp>
      <p:pic>
        <p:nvPicPr>
          <p:cNvPr id="6" name="Snagit_PPTED" descr="PPTED.png"/>
          <p:cNvPicPr>
            <a:picLocks noChangeAspect="1"/>
          </p:cNvPicPr>
          <p:nvPr/>
        </p:nvPicPr>
        <p:blipFill>
          <a:blip r:embed="rId3" cstate="print"/>
          <a:stretch>
            <a:fillRect/>
          </a:stretch>
        </p:blipFill>
        <p:spPr>
          <a:xfrm>
            <a:off x="1219200" y="2286000"/>
            <a:ext cx="5463540" cy="1143000"/>
          </a:xfrm>
          <a:prstGeom prst="rect">
            <a:avLst/>
          </a:prstGeom>
        </p:spPr>
      </p:pic>
      <p:pic>
        <p:nvPicPr>
          <p:cNvPr id="7" name="Snagit_PPTEE" descr="PPTEE.png"/>
          <p:cNvPicPr>
            <a:picLocks noChangeAspect="1"/>
          </p:cNvPicPr>
          <p:nvPr/>
        </p:nvPicPr>
        <p:blipFill>
          <a:blip r:embed="rId4" cstate="print"/>
          <a:stretch>
            <a:fillRect/>
          </a:stretch>
        </p:blipFill>
        <p:spPr>
          <a:xfrm>
            <a:off x="2971800" y="3810000"/>
            <a:ext cx="4590477" cy="2190476"/>
          </a:xfrm>
          <a:prstGeom prst="rect">
            <a:avLst/>
          </a:prstGeom>
        </p:spPr>
      </p:pic>
    </p:spTree>
    <p:extLst>
      <p:ext uri="{BB962C8B-B14F-4D97-AF65-F5344CB8AC3E}">
        <p14:creationId xmlns:p14="http://schemas.microsoft.com/office/powerpoint/2010/main" xmlns="" val="787418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Snagit_PPT38" descr="PPT38.png"/>
          <p:cNvPicPr>
            <a:picLocks noGrp="1" noChangeAspect="1"/>
          </p:cNvPicPr>
          <p:nvPr>
            <p:ph idx="1"/>
          </p:nvPr>
        </p:nvPicPr>
        <p:blipFill>
          <a:blip r:embed="rId2" cstate="print"/>
          <a:stretch>
            <a:fillRect/>
          </a:stretch>
        </p:blipFill>
        <p:spPr>
          <a:xfrm>
            <a:off x="990600" y="0"/>
            <a:ext cx="7193485" cy="6228505"/>
          </a:xfrm>
        </p:spPr>
      </p:pic>
      <p:sp>
        <p:nvSpPr>
          <p:cNvPr id="5" name="TextBox 4"/>
          <p:cNvSpPr txBox="1"/>
          <p:nvPr/>
        </p:nvSpPr>
        <p:spPr>
          <a:xfrm>
            <a:off x="533400" y="6248400"/>
            <a:ext cx="7848600" cy="369332"/>
          </a:xfrm>
          <a:prstGeom prst="rect">
            <a:avLst/>
          </a:prstGeom>
          <a:noFill/>
        </p:spPr>
        <p:txBody>
          <a:bodyPr wrap="square" rtlCol="0">
            <a:spAutoFit/>
          </a:bodyPr>
          <a:lstStyle/>
          <a:p>
            <a:pPr algn="ctr"/>
            <a:r>
              <a:rPr lang="en-US" dirty="0" smtClean="0">
                <a:solidFill>
                  <a:srgbClr val="FF0000"/>
                </a:solidFill>
              </a:rPr>
              <a:t>NATURE REVIEWS | </a:t>
            </a:r>
            <a:r>
              <a:rPr lang="en-US" b="1" dirty="0" smtClean="0">
                <a:solidFill>
                  <a:srgbClr val="FF0000"/>
                </a:solidFill>
              </a:rPr>
              <a:t>GENETICS VOLUME 12 | MARCH 2011 </a:t>
            </a:r>
            <a:endParaRPr lang="en-US" dirty="0">
              <a:solidFill>
                <a:srgbClr val="FF0000"/>
              </a:solidFill>
            </a:endParaRPr>
          </a:p>
        </p:txBody>
      </p:sp>
    </p:spTree>
    <p:extLst>
      <p:ext uri="{BB962C8B-B14F-4D97-AF65-F5344CB8AC3E}">
        <p14:creationId xmlns:p14="http://schemas.microsoft.com/office/powerpoint/2010/main" xmlns="" val="32559670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Snagit_PPTF0" descr="PPTF0.png"/>
          <p:cNvPicPr>
            <a:picLocks noGrp="1" noChangeAspect="1"/>
          </p:cNvPicPr>
          <p:nvPr>
            <p:ph idx="1"/>
          </p:nvPr>
        </p:nvPicPr>
        <p:blipFill>
          <a:blip r:embed="rId2" cstate="print"/>
          <a:stretch>
            <a:fillRect/>
          </a:stretch>
        </p:blipFill>
        <p:spPr>
          <a:xfrm>
            <a:off x="609600" y="1219200"/>
            <a:ext cx="7866667" cy="1361905"/>
          </a:xfrm>
        </p:spPr>
      </p:pic>
      <p:sp>
        <p:nvSpPr>
          <p:cNvPr id="5" name="TextBox 4"/>
          <p:cNvSpPr txBox="1"/>
          <p:nvPr/>
        </p:nvSpPr>
        <p:spPr>
          <a:xfrm>
            <a:off x="1981200" y="6172200"/>
            <a:ext cx="4953000" cy="369332"/>
          </a:xfrm>
          <a:prstGeom prst="rect">
            <a:avLst/>
          </a:prstGeom>
          <a:noFill/>
        </p:spPr>
        <p:txBody>
          <a:bodyPr wrap="square" rtlCol="0">
            <a:spAutoFit/>
          </a:bodyPr>
          <a:lstStyle/>
          <a:p>
            <a:pPr algn="ctr"/>
            <a:r>
              <a:rPr lang="en-US" dirty="0" err="1" smtClean="0">
                <a:solidFill>
                  <a:srgbClr val="FFFF00"/>
                </a:solidFill>
              </a:rPr>
              <a:t>Toxicologic</a:t>
            </a:r>
            <a:r>
              <a:rPr lang="en-US" dirty="0" smtClean="0">
                <a:solidFill>
                  <a:srgbClr val="FFFF00"/>
                </a:solidFill>
              </a:rPr>
              <a:t> Pathology, 00: 1-14, 2012</a:t>
            </a:r>
            <a:endParaRPr lang="en-US" dirty="0">
              <a:solidFill>
                <a:srgbClr val="FFFF00"/>
              </a:solidFill>
            </a:endParaRPr>
          </a:p>
        </p:txBody>
      </p:sp>
      <p:pic>
        <p:nvPicPr>
          <p:cNvPr id="6" name="Snagit_PPTF1" descr="PPTF1.png"/>
          <p:cNvPicPr>
            <a:picLocks noChangeAspect="1"/>
          </p:cNvPicPr>
          <p:nvPr/>
        </p:nvPicPr>
        <p:blipFill>
          <a:blip r:embed="rId3" cstate="print"/>
          <a:stretch>
            <a:fillRect/>
          </a:stretch>
        </p:blipFill>
        <p:spPr>
          <a:xfrm>
            <a:off x="1447800" y="3733800"/>
            <a:ext cx="5619048" cy="828571"/>
          </a:xfrm>
          <a:prstGeom prst="rect">
            <a:avLst/>
          </a:prstGeom>
        </p:spPr>
      </p:pic>
    </p:spTree>
    <p:extLst>
      <p:ext uri="{BB962C8B-B14F-4D97-AF65-F5344CB8AC3E}">
        <p14:creationId xmlns:p14="http://schemas.microsoft.com/office/powerpoint/2010/main" xmlns="" val="11124569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a:solidFill>
                  <a:srgbClr val="FFC000"/>
                </a:solidFill>
              </a:rPr>
              <a:t>HOW DID CHRIST OBTAIN THE </a:t>
            </a:r>
            <a:r>
              <a:rPr lang="en-US" sz="2800" b="1" dirty="0" err="1">
                <a:solidFill>
                  <a:srgbClr val="FFC000"/>
                </a:solidFill>
              </a:rPr>
              <a:t>miRNA’S</a:t>
            </a:r>
            <a:r>
              <a:rPr lang="en-US" sz="2800" b="1" dirty="0">
                <a:solidFill>
                  <a:srgbClr val="FFC000"/>
                </a:solidFill>
              </a:rPr>
              <a:t> THAT ARE ABLE TO COMBAT MGE’S AND THEIR PRODUCTS</a:t>
            </a:r>
            <a:r>
              <a:rPr lang="en-US" sz="2800" b="1" dirty="0" smtClean="0">
                <a:solidFill>
                  <a:srgbClr val="FFC000"/>
                </a:solidFill>
              </a:rPr>
              <a:t>?</a:t>
            </a:r>
            <a:endParaRPr lang="en-US" sz="2800" dirty="0"/>
          </a:p>
        </p:txBody>
      </p:sp>
      <p:sp>
        <p:nvSpPr>
          <p:cNvPr id="3" name="Content Placeholder 2"/>
          <p:cNvSpPr>
            <a:spLocks noGrp="1"/>
          </p:cNvSpPr>
          <p:nvPr>
            <p:ph idx="1"/>
          </p:nvPr>
        </p:nvSpPr>
        <p:spPr>
          <a:xfrm>
            <a:off x="457200" y="1600200"/>
            <a:ext cx="8229600" cy="4876800"/>
          </a:xfrm>
        </p:spPr>
        <p:txBody>
          <a:bodyPr>
            <a:normAutofit/>
          </a:bodyPr>
          <a:lstStyle/>
          <a:p>
            <a:pPr marL="0" indent="0">
              <a:buNone/>
            </a:pPr>
            <a:r>
              <a:rPr lang="en-US" sz="2400" dirty="0">
                <a:solidFill>
                  <a:srgbClr val="FFFF00"/>
                </a:solidFill>
              </a:rPr>
              <a:t>For it became him, for whom are all things, and by whom are all things, in bringing many sons to glory, </a:t>
            </a:r>
            <a:r>
              <a:rPr lang="en-US" sz="2400" u="sng" dirty="0">
                <a:solidFill>
                  <a:srgbClr val="FFFF00"/>
                </a:solidFill>
              </a:rPr>
              <a:t>to make the captain of their salvation perfect through sufferings</a:t>
            </a:r>
            <a:r>
              <a:rPr lang="en-US" sz="2400" dirty="0" smtClean="0">
                <a:solidFill>
                  <a:srgbClr val="FFFF00"/>
                </a:solidFill>
              </a:rPr>
              <a:t>.								</a:t>
            </a:r>
            <a:r>
              <a:rPr lang="en-US" sz="2400" dirty="0" smtClean="0">
                <a:solidFill>
                  <a:srgbClr val="92D050"/>
                </a:solidFill>
              </a:rPr>
              <a:t>(</a:t>
            </a:r>
            <a:r>
              <a:rPr lang="en-US" sz="2400" dirty="0">
                <a:solidFill>
                  <a:srgbClr val="92D050"/>
                </a:solidFill>
              </a:rPr>
              <a:t>Hebrews 2:10 AKJV</a:t>
            </a:r>
            <a:r>
              <a:rPr lang="en-US" sz="2400" dirty="0" smtClean="0">
                <a:solidFill>
                  <a:srgbClr val="92D050"/>
                </a:solidFill>
              </a:rPr>
              <a:t>)</a:t>
            </a:r>
          </a:p>
          <a:p>
            <a:pPr marL="0" indent="0">
              <a:buNone/>
            </a:pPr>
            <a:endParaRPr lang="en-US" sz="2800" dirty="0">
              <a:solidFill>
                <a:srgbClr val="92D050"/>
              </a:solidFill>
            </a:endParaRPr>
          </a:p>
          <a:p>
            <a:pPr marL="0" indent="0">
              <a:buNone/>
            </a:pPr>
            <a:r>
              <a:rPr lang="en-US" sz="2400" dirty="0">
                <a:solidFill>
                  <a:srgbClr val="FFFF00"/>
                </a:solidFill>
              </a:rPr>
              <a:t>Who in the days of his flesh, when he had offered up prayers and supplications with strong crying and tears to him that was able to save him from death, and was heard in that he feared</a:t>
            </a:r>
            <a:r>
              <a:rPr lang="en-US" sz="2400" dirty="0" smtClean="0">
                <a:solidFill>
                  <a:srgbClr val="FFFF00"/>
                </a:solidFill>
              </a:rPr>
              <a:t>; </a:t>
            </a:r>
            <a:r>
              <a:rPr lang="en-US" sz="2400" u="sng" dirty="0" smtClean="0">
                <a:solidFill>
                  <a:srgbClr val="FFFF00"/>
                </a:solidFill>
              </a:rPr>
              <a:t>Though </a:t>
            </a:r>
            <a:r>
              <a:rPr lang="en-US" sz="2400" u="sng" dirty="0">
                <a:solidFill>
                  <a:srgbClr val="FFFF00"/>
                </a:solidFill>
              </a:rPr>
              <a:t>he were a Son, yet learned he obedience by the things which he suffered</a:t>
            </a:r>
            <a:r>
              <a:rPr lang="en-US" sz="2400" dirty="0" smtClean="0">
                <a:solidFill>
                  <a:srgbClr val="FFFF00"/>
                </a:solidFill>
              </a:rPr>
              <a:t>; </a:t>
            </a:r>
            <a:r>
              <a:rPr lang="en-US" sz="2400" u="sng" dirty="0" smtClean="0">
                <a:solidFill>
                  <a:srgbClr val="FFFF00"/>
                </a:solidFill>
              </a:rPr>
              <a:t>And </a:t>
            </a:r>
            <a:r>
              <a:rPr lang="en-US" sz="2400" u="sng" dirty="0">
                <a:solidFill>
                  <a:srgbClr val="FFFF00"/>
                </a:solidFill>
              </a:rPr>
              <a:t>being made perfect, he became the author of eternal salvation to all them that obey him</a:t>
            </a:r>
            <a:r>
              <a:rPr lang="en-US" sz="2400" u="sng" dirty="0" smtClean="0">
                <a:solidFill>
                  <a:srgbClr val="FFFF00"/>
                </a:solidFill>
              </a:rPr>
              <a:t>;</a:t>
            </a:r>
          </a:p>
          <a:p>
            <a:pPr marL="0" indent="0">
              <a:buNone/>
            </a:pPr>
            <a:r>
              <a:rPr lang="en-US" sz="2400" dirty="0" smtClean="0">
                <a:solidFill>
                  <a:srgbClr val="92D050"/>
                </a:solidFill>
              </a:rPr>
              <a:t>					(</a:t>
            </a:r>
            <a:r>
              <a:rPr lang="en-US" sz="2400" dirty="0">
                <a:solidFill>
                  <a:srgbClr val="92D050"/>
                </a:solidFill>
              </a:rPr>
              <a:t>Hebrews 5:7-9 AKJV</a:t>
            </a:r>
            <a:r>
              <a:rPr lang="en-US" sz="2400" dirty="0" smtClean="0">
                <a:solidFill>
                  <a:srgbClr val="92D050"/>
                </a:solidFill>
              </a:rPr>
              <a:t>)</a:t>
            </a:r>
            <a:endParaRPr lang="en-US" sz="2800" dirty="0"/>
          </a:p>
        </p:txBody>
      </p:sp>
    </p:spTree>
    <p:extLst>
      <p:ext uri="{BB962C8B-B14F-4D97-AF65-F5344CB8AC3E}">
        <p14:creationId xmlns:p14="http://schemas.microsoft.com/office/powerpoint/2010/main" xmlns="" val="3841701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iet Tal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479</TotalTime>
  <Words>2441</Words>
  <Application>Microsoft Office PowerPoint</Application>
  <PresentationFormat>On-screen Show (4:3)</PresentationFormat>
  <Paragraphs>212</Paragraphs>
  <Slides>60</Slides>
  <Notes>2</Notes>
  <HiddenSlides>0</HiddenSlides>
  <MMClips>0</MMClips>
  <ScaleCrop>false</ScaleCrop>
  <HeadingPairs>
    <vt:vector size="4" baseType="variant">
      <vt:variant>
        <vt:lpstr>Theme</vt:lpstr>
      </vt:variant>
      <vt:variant>
        <vt:i4>1</vt:i4>
      </vt:variant>
      <vt:variant>
        <vt:lpstr>Slide Titles</vt:lpstr>
      </vt:variant>
      <vt:variant>
        <vt:i4>60</vt:i4>
      </vt:variant>
    </vt:vector>
  </HeadingPairs>
  <TitlesOfParts>
    <vt:vector size="61" baseType="lpstr">
      <vt:lpstr>Diet Talk</vt:lpstr>
      <vt:lpstr>THE SCIENCE OF SIN AND SALVATION</vt:lpstr>
      <vt:lpstr>LECTURE NINE</vt:lpstr>
      <vt:lpstr>REVIEW</vt:lpstr>
      <vt:lpstr>Requirements for silencing inserted gene in graft:</vt:lpstr>
      <vt:lpstr>Slide 5</vt:lpstr>
      <vt:lpstr>Slide 6</vt:lpstr>
      <vt:lpstr>Slide 7</vt:lpstr>
      <vt:lpstr>Slide 8</vt:lpstr>
      <vt:lpstr>HOW DID CHRIST OBTAIN THE miRNA’S THAT ARE ABLE TO COMBAT MGE’S AND THEIR PRODUCTS?</vt:lpstr>
      <vt:lpstr>Slide 10</vt:lpstr>
      <vt:lpstr>WHAT IS MEANT BY THE WORD “PERFECT”?</vt:lpstr>
      <vt:lpstr>perfect</vt:lpstr>
      <vt:lpstr>IN WHAT WAY CAN WE DO SOMETHING PERFECTLY JUST LIKE GOD?</vt:lpstr>
      <vt:lpstr>The only function that we can do just like God—is not respond to evil.  But this can only happen if God empowers us to do so.</vt:lpstr>
      <vt:lpstr>Slide 15</vt:lpstr>
      <vt:lpstr>PERFECT=MATURE=NOTHING TO RESPOND TO THE DEVIL</vt:lpstr>
      <vt:lpstr>Slide 17</vt:lpstr>
      <vt:lpstr>Slide 18</vt:lpstr>
      <vt:lpstr>Slide 19</vt:lpstr>
      <vt:lpstr>Slide 20</vt:lpstr>
      <vt:lpstr>Heterochromatin</vt:lpstr>
      <vt:lpstr>SUMMARY</vt:lpstr>
      <vt:lpstr>Slide 23</vt:lpstr>
      <vt:lpstr>WE NOW HAVE A HYPOTHESIS OF HOW HETERCHROMATIN IS FORMED.</vt:lpstr>
      <vt:lpstr>CHRIST’S DEATH</vt:lpstr>
      <vt:lpstr>HOW CAN OVER TWO-THIRDS OF OUR GENOME BE REMOVED (EVEN IF IT IS “TIED-UP” AS HETERCHROMATIN) AND HAVE US STILL BE “US”?</vt:lpstr>
      <vt:lpstr>Slide 27</vt:lpstr>
      <vt:lpstr>PROBLEM # 2</vt:lpstr>
      <vt:lpstr>Slide 29</vt:lpstr>
      <vt:lpstr>Slide 30</vt:lpstr>
      <vt:lpstr>DOES SCRIPTURE HELP ANSWER THESE PROBLEMS?</vt:lpstr>
      <vt:lpstr>Slide 32</vt:lpstr>
      <vt:lpstr>WE NOW NEED TO LOOK VERY CAREFULLY INTO CHRIST’S DEATH TO SEE WHAT THE BIBLE SAYS:</vt:lpstr>
      <vt:lpstr>Slide 34</vt:lpstr>
      <vt:lpstr>GETHSEMANE</vt:lpstr>
      <vt:lpstr>Slide 36</vt:lpstr>
      <vt:lpstr>Slide 37</vt:lpstr>
      <vt:lpstr>Slide 38</vt:lpstr>
      <vt:lpstr>GETHESEMANE ANSWERS:</vt:lpstr>
      <vt:lpstr>THE CROSS</vt:lpstr>
      <vt:lpstr>What do the Scriptures say about Christ’s death on the cross and its relevance to our salvation?</vt:lpstr>
      <vt:lpstr>Slide 42</vt:lpstr>
      <vt:lpstr>Slide 43</vt:lpstr>
      <vt:lpstr>THE ONLY WAY THAT CHRIST COULD ABOLISH DEATH AND SUBSTITUTE IMMORTAL LIFE, AS WELL AS MAKE US PERFECT FOREVER, IS IF HE REMOVED THE MGE’S FROM THE HUMAN GENOME! </vt:lpstr>
      <vt:lpstr>Slide 45</vt:lpstr>
      <vt:lpstr>Handwriting of Ordinances</vt:lpstr>
      <vt:lpstr>“in putting off the body of the sins of the flesh by the circumcision of Christ”</vt:lpstr>
      <vt:lpstr>Slide 48</vt:lpstr>
      <vt:lpstr>Slide 49</vt:lpstr>
      <vt:lpstr>Slide 50</vt:lpstr>
      <vt:lpstr>Slide 51</vt:lpstr>
      <vt:lpstr>Therefore, circumcise the foreskin of your heart, and be no longer stiff-necked.        (Deut. 10:16)</vt:lpstr>
      <vt:lpstr>EXACTLY WHAT HAPPENED ON THE CROSS TO “CIRCUMCISE” THE MGE’S?  WE DO NOT KNOW….AND MAY NEVER UNDERSTAND WHAT HAPPENED!</vt:lpstr>
      <vt:lpstr>Slide 54</vt:lpstr>
      <vt:lpstr>Christ, on the cross, was treated by God as an unrepentant sinner.  What was Christ’s cry to God as He was dying on the cross?</vt:lpstr>
      <vt:lpstr>Can we know that Christ was completely successful in the removal of the MGE’s? </vt:lpstr>
      <vt:lpstr>Slide 57</vt:lpstr>
      <vt:lpstr>Slide 58</vt:lpstr>
      <vt:lpstr>Slide 59</vt:lpstr>
      <vt:lpstr>Slide 60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Web</dc:creator>
  <cp:lastModifiedBy>Robert Melashenko</cp:lastModifiedBy>
  <cp:revision>49</cp:revision>
  <dcterms:created xsi:type="dcterms:W3CDTF">2013-11-12T04:37:45Z</dcterms:created>
  <dcterms:modified xsi:type="dcterms:W3CDTF">2013-11-16T13:42:49Z</dcterms:modified>
</cp:coreProperties>
</file>